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16"/>
  </p:notesMasterIdLst>
  <p:sldIdLst>
    <p:sldId id="256" r:id="rId4"/>
    <p:sldId id="273" r:id="rId5"/>
    <p:sldId id="275" r:id="rId6"/>
    <p:sldId id="340" r:id="rId7"/>
    <p:sldId id="330" r:id="rId8"/>
    <p:sldId id="405" r:id="rId9"/>
    <p:sldId id="277" r:id="rId10"/>
    <p:sldId id="278" r:id="rId11"/>
    <p:sldId id="283" r:id="rId12"/>
    <p:sldId id="280" r:id="rId13"/>
    <p:sldId id="276" r:id="rId14"/>
    <p:sldId id="409" r:id="rId15"/>
    <p:sldId id="351" r:id="rId17"/>
    <p:sldId id="410" r:id="rId18"/>
    <p:sldId id="406" r:id="rId19"/>
    <p:sldId id="343" r:id="rId20"/>
    <p:sldId id="284" r:id="rId21"/>
    <p:sldId id="285" r:id="rId22"/>
    <p:sldId id="286" r:id="rId23"/>
    <p:sldId id="332" r:id="rId24"/>
    <p:sldId id="288" r:id="rId25"/>
    <p:sldId id="290" r:id="rId26"/>
    <p:sldId id="411" r:id="rId27"/>
    <p:sldId id="289" r:id="rId28"/>
    <p:sldId id="291" r:id="rId29"/>
    <p:sldId id="292" r:id="rId30"/>
    <p:sldId id="293" r:id="rId31"/>
    <p:sldId id="294" r:id="rId32"/>
    <p:sldId id="407" r:id="rId33"/>
    <p:sldId id="295" r:id="rId34"/>
    <p:sldId id="412" r:id="rId35"/>
    <p:sldId id="296" r:id="rId36"/>
    <p:sldId id="297" r:id="rId37"/>
    <p:sldId id="413" r:id="rId38"/>
    <p:sldId id="337" r:id="rId39"/>
    <p:sldId id="299" r:id="rId40"/>
    <p:sldId id="414" r:id="rId41"/>
    <p:sldId id="321" r:id="rId42"/>
    <p:sldId id="309" r:id="rId43"/>
    <p:sldId id="310" r:id="rId44"/>
    <p:sldId id="311" r:id="rId45"/>
    <p:sldId id="312" r:id="rId46"/>
    <p:sldId id="313" r:id="rId47"/>
    <p:sldId id="314" r:id="rId48"/>
    <p:sldId id="408" r:id="rId49"/>
    <p:sldId id="338" r:id="rId50"/>
    <p:sldId id="308" r:id="rId51"/>
    <p:sldId id="315" r:id="rId52"/>
    <p:sldId id="316" r:id="rId53"/>
    <p:sldId id="317" r:id="rId54"/>
    <p:sldId id="325" r:id="rId55"/>
    <p:sldId id="318" r:id="rId56"/>
    <p:sldId id="322" r:id="rId57"/>
    <p:sldId id="415" r:id="rId58"/>
    <p:sldId id="402" r:id="rId59"/>
    <p:sldId id="416" r:id="rId60"/>
    <p:sldId id="352" r:id="rId61"/>
    <p:sldId id="323" r:id="rId62"/>
    <p:sldId id="417" r:id="rId63"/>
    <p:sldId id="328" r:id="rId64"/>
    <p:sldId id="329" r:id="rId65"/>
    <p:sldId id="345" r:id="rId66"/>
    <p:sldId id="346" r:id="rId67"/>
    <p:sldId id="347" r:id="rId68"/>
    <p:sldId id="348" r:id="rId69"/>
    <p:sldId id="401" r:id="rId70"/>
    <p:sldId id="403" r:id="rId71"/>
    <p:sldId id="404" r:id="rId72"/>
    <p:sldId id="339" r:id="rId73"/>
  </p:sldIdLst>
  <p:sldSz cx="9144000" cy="6858000" type="screen4x3"/>
  <p:notesSz cx="6858000" cy="9144000"/>
  <p:custDataLst>
    <p:tags r:id="rId77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CFF33"/>
    <a:srgbClr val="CCCC00"/>
    <a:srgbClr val="FFFF99"/>
    <a:srgbClr val="FFFF00"/>
    <a:srgbClr val="333333"/>
    <a:srgbClr val="C0C0C0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5244"/>
  </p:normalViewPr>
  <p:slideViewPr>
    <p:cSldViewPr showGuides="1">
      <p:cViewPr>
        <p:scale>
          <a:sx n="75" d="100"/>
          <a:sy n="75" d="100"/>
        </p:scale>
        <p:origin x="1848" y="163"/>
      </p:cViewPr>
      <p:guideLst>
        <p:guide orient="horz" pos="211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tags" Target="tags/tag6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.wmf"/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>
            <a:normAutofit fontScale="8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 Fibonacci2(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n){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if (n == 0)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return 0;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else if (n == 1)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return 1;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else if (n &gt; 1)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return Fibonacci2 (n - 1) + Fibonacci2 (n - 2);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else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return -1;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 Fibonacci1(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n){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long a[2000];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a[0]=1;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a[1]=1;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for(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i=2; i&lt;n; i++)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a[i] =  a[i-1] + a[i-2];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return a[n-1];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void main(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argc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char*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argv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[])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long x = Fibonacci1(100);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printf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("%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\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n",x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>
            <a:normAutofit fontScale="8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 Fibonacci2(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n){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if (n == 0)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return 0;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else if (n == 1)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return 1;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else if (n &gt; 1)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return Fibonacci2 (n - 1) + Fibonacci2 (n - 2);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else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return -1;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 Fibonacci1(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n){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long a[2000];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a[0]=1;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a[1]=1;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for(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i=2; i&lt;n; i++)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a[i] =  a[i-1] + a[i-2];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return a[n-1];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void main(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argc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char*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argv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[])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long x = Fibonacci1(100);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printf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("%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\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n",x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numCol="1" anchor="t" anchorCtr="0" compatLnSpc="1">
            <a:normAutofit fontScale="8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 Fibonacci2(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n){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if (n == 0)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return 0;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else if (n == 1)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return 1;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else if (n &gt; 1)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return Fibonacci2 (n - 1) + Fibonacci2 (n - 2);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else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return -1;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 Fibonacci1(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n){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long a[2000];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a[0]=1;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a[1]=1;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for(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i=2; i&lt;n; i++)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a[i] =  a[i-1] + a[i-2];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return a[n-1];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void main(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argc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char*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argv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[])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long x = Fibonacci1(100);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printf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("%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ld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\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n",x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/>
          <p:cNvPicPr>
            <a:picLocks noChangeAspect="1"/>
          </p:cNvPicPr>
          <p:nvPr userDrawn="1"/>
        </p:nvPicPr>
        <p:blipFill>
          <a:blip r:embed="rId2"/>
          <a:srcRect l="3262" r="4797" b="8089"/>
          <a:stretch>
            <a:fillRect/>
          </a:stretch>
        </p:blipFill>
        <p:spPr>
          <a:xfrm>
            <a:off x="0" y="0"/>
            <a:ext cx="9144000" cy="688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2"/>
          <p:cNvSpPr/>
          <p:nvPr/>
        </p:nvSpPr>
        <p:spPr bwMode="auto">
          <a:xfrm flipH="1">
            <a:off x="323853" y="404811"/>
            <a:ext cx="287339" cy="287337"/>
          </a:xfrm>
          <a:prstGeom prst="ellipse">
            <a:avLst/>
          </a:prstGeom>
          <a:solidFill>
            <a:srgbClr val="C00000"/>
          </a:solidFill>
          <a:ln w="38100" cap="sq">
            <a:solidFill>
              <a:srgbClr val="C8C6BD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>
            <a:bevelT w="25400" h="12700" prst="hardEdge"/>
            <a:extrusionClr>
              <a:srgbClr val="00000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:\AUST-PPT模板\未命名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59788" y="260350"/>
            <a:ext cx="5762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/>
          <p:cNvCxnSpPr/>
          <p:nvPr/>
        </p:nvCxnSpPr>
        <p:spPr bwMode="auto">
          <a:xfrm>
            <a:off x="-17462" y="901700"/>
            <a:ext cx="914400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 bwMode="auto">
          <a:xfrm>
            <a:off x="-26987" y="935038"/>
            <a:ext cx="9170988" cy="4603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6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79" name="Group 17"/>
          <p:cNvGrpSpPr/>
          <p:nvPr userDrawn="1"/>
        </p:nvGrpSpPr>
        <p:grpSpPr>
          <a:xfrm>
            <a:off x="0" y="6537325"/>
            <a:ext cx="9144000" cy="144463"/>
            <a:chOff x="0" y="4118"/>
            <a:chExt cx="5760" cy="91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4201"/>
              <a:ext cx="5159" cy="6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85" name="组合 72"/>
            <p:cNvGrpSpPr/>
            <p:nvPr userDrawn="1"/>
          </p:nvGrpSpPr>
          <p:grpSpPr>
            <a:xfrm>
              <a:off x="5148" y="4118"/>
              <a:ext cx="612" cy="91"/>
              <a:chOff x="8172400" y="6537250"/>
              <a:chExt cx="971600" cy="144016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8388311" y="6541998"/>
                <a:ext cx="755689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平行四边形 10"/>
              <p:cNvSpPr/>
              <p:nvPr/>
            </p:nvSpPr>
            <p:spPr>
              <a:xfrm>
                <a:off x="8172400" y="6537250"/>
                <a:ext cx="287353" cy="144016"/>
              </a:xfrm>
              <a:prstGeom prst="parallelogram">
                <a:avLst>
                  <a:gd name="adj" fmla="val 124208"/>
                </a:avLst>
              </a:prstGeom>
              <a:solidFill>
                <a:srgbClr val="FF0909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222250" y="422275"/>
            <a:ext cx="492125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CCFF33"/>
                </a:solidFill>
                <a:effectLst/>
                <a:uLnTx/>
                <a:uFillTx/>
                <a:latin typeface="Cooper Black" panose="0208090404030B020404" pitchFamily="18" charset="0"/>
                <a:ea typeface="Cambria Math" panose="02040503050406030204" pitchFamily="18" charset="0"/>
                <a:cs typeface="Aharoni" pitchFamily="2" charset="-79"/>
                <a:sym typeface="+mn-ea"/>
              </a:rPr>
              <a:t>DS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CCFF33"/>
              </a:solidFill>
              <a:effectLst/>
              <a:uLnTx/>
              <a:uFillTx/>
              <a:latin typeface="Cooper Black" panose="0208090404030B020404" pitchFamily="18" charset="0"/>
              <a:ea typeface="Batang" pitchFamily="18" charset="-127"/>
              <a:cs typeface="Aharoni" pitchFamily="2" charset="-79"/>
              <a:sym typeface="+mn-ea"/>
            </a:endParaRPr>
          </a:p>
        </p:txBody>
      </p:sp>
      <p:sp>
        <p:nvSpPr>
          <p:cNvPr id="13" name="灯片编号占位符 5"/>
          <p:cNvSpPr txBox="1">
            <a:spLocks noChangeArrowheads="1"/>
          </p:cNvSpPr>
          <p:nvPr/>
        </p:nvSpPr>
        <p:spPr bwMode="auto">
          <a:xfrm>
            <a:off x="7313613" y="6417771"/>
            <a:ext cx="1150938" cy="3651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 algn="ctr" eaLnBrk="1" hangingPunct="1">
              <a:buNone/>
            </a:pPr>
            <a:fld id="{9A0DB2DC-4C9A-4742-B13C-FB6460FD3503}" type="slidenum">
              <a:rPr lang="zh-CN" altLang="en-US" sz="1400" b="1" dirty="0">
                <a:solidFill>
                  <a:srgbClr val="4F6228"/>
                </a:solidFill>
                <a:latin typeface="Times New Roman" panose="02020603050405020304" pitchFamily="18" charset="0"/>
                <a:ea typeface="Gungsuh" pitchFamily="18" charset="-127"/>
              </a:rPr>
            </a:fld>
            <a:r>
              <a:rPr lang="en-US" altLang="zh-CN" sz="1400" b="1" dirty="0">
                <a:solidFill>
                  <a:srgbClr val="4F6228"/>
                </a:solidFill>
                <a:latin typeface="Times New Roman" panose="02020603050405020304" pitchFamily="18" charset="0"/>
                <a:ea typeface="Gungsuh" pitchFamily="18" charset="-127"/>
              </a:rPr>
              <a:t> / 68</a:t>
            </a:r>
            <a:endParaRPr lang="zh-CN" altLang="en-US" sz="1400" b="1" dirty="0">
              <a:solidFill>
                <a:srgbClr val="4F6228"/>
              </a:solidFill>
              <a:latin typeface="Times New Roman" panose="02020603050405020304" pitchFamily="18" charset="0"/>
              <a:ea typeface="Gungsuh" pitchFamily="18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052736"/>
            <a:ext cx="8856984" cy="56166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8" name="标题占位符 1"/>
          <p:cNvSpPr>
            <a:spLocks noGrp="1"/>
          </p:cNvSpPr>
          <p:nvPr>
            <p:ph type="title"/>
          </p:nvPr>
        </p:nvSpPr>
        <p:spPr bwMode="auto">
          <a:xfrm>
            <a:off x="755576" y="274638"/>
            <a:ext cx="7272808" cy="5620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>
              <a:defRPr b="1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/>
          <p:cNvPicPr>
            <a:picLocks noChangeAspect="1"/>
          </p:cNvPicPr>
          <p:nvPr userDrawn="1"/>
        </p:nvPicPr>
        <p:blipFill>
          <a:blip r:embed="rId2"/>
          <a:srcRect l="3262" r="4797" b="8089"/>
          <a:stretch>
            <a:fillRect/>
          </a:stretch>
        </p:blipFill>
        <p:spPr>
          <a:xfrm>
            <a:off x="0" y="0"/>
            <a:ext cx="9144000" cy="688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2"/>
          <p:cNvSpPr/>
          <p:nvPr/>
        </p:nvSpPr>
        <p:spPr bwMode="auto">
          <a:xfrm flipH="1">
            <a:off x="323853" y="404812"/>
            <a:ext cx="287339" cy="287337"/>
          </a:xfrm>
          <a:prstGeom prst="ellipse">
            <a:avLst/>
          </a:prstGeom>
          <a:solidFill>
            <a:srgbClr val="C00000"/>
          </a:solidFill>
          <a:ln w="38100" cap="sq">
            <a:solidFill>
              <a:srgbClr val="C8C6BD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>
            <a:bevelT w="25400" h="12700" prst="hardEdge"/>
            <a:extrusionClr>
              <a:srgbClr val="00000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:\AUST-PPT模板\未命名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59788" y="260350"/>
            <a:ext cx="576263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直接连接符 4"/>
          <p:cNvCxnSpPr/>
          <p:nvPr/>
        </p:nvCxnSpPr>
        <p:spPr bwMode="auto">
          <a:xfrm>
            <a:off x="-17462" y="901700"/>
            <a:ext cx="914400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 bwMode="auto">
          <a:xfrm>
            <a:off x="-26987" y="935038"/>
            <a:ext cx="9170988" cy="46038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76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103" name="Group 17"/>
          <p:cNvGrpSpPr/>
          <p:nvPr userDrawn="1"/>
        </p:nvGrpSpPr>
        <p:grpSpPr>
          <a:xfrm>
            <a:off x="0" y="6537325"/>
            <a:ext cx="9144000" cy="144463"/>
            <a:chOff x="0" y="4118"/>
            <a:chExt cx="5760" cy="91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0" y="4201"/>
              <a:ext cx="5159" cy="6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09" name="组合 72"/>
            <p:cNvGrpSpPr/>
            <p:nvPr userDrawn="1"/>
          </p:nvGrpSpPr>
          <p:grpSpPr>
            <a:xfrm>
              <a:off x="5148" y="4118"/>
              <a:ext cx="612" cy="91"/>
              <a:chOff x="8172400" y="6537250"/>
              <a:chExt cx="971600" cy="144016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8388311" y="6541998"/>
                <a:ext cx="755689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平行四边形 10"/>
              <p:cNvSpPr/>
              <p:nvPr/>
            </p:nvSpPr>
            <p:spPr>
              <a:xfrm>
                <a:off x="8172400" y="6537250"/>
                <a:ext cx="287353" cy="144016"/>
              </a:xfrm>
              <a:prstGeom prst="parallelogram">
                <a:avLst>
                  <a:gd name="adj" fmla="val 124208"/>
                </a:avLst>
              </a:prstGeom>
              <a:solidFill>
                <a:srgbClr val="FF0909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222250" y="422275"/>
            <a:ext cx="492125" cy="246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CCFF33"/>
                </a:solidFill>
                <a:effectLst/>
                <a:uLnTx/>
                <a:uFillTx/>
                <a:latin typeface="Cooper Black" panose="0208090404030B020404" pitchFamily="18" charset="0"/>
                <a:ea typeface="Cambria Math" panose="02040503050406030204" pitchFamily="18" charset="0"/>
                <a:cs typeface="Aharoni" pitchFamily="2" charset="-79"/>
                <a:sym typeface="+mn-ea"/>
              </a:rPr>
              <a:t>DS</a:t>
            </a:r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CCFF33"/>
              </a:solidFill>
              <a:effectLst/>
              <a:uLnTx/>
              <a:uFillTx/>
              <a:latin typeface="Cooper Black" panose="0208090404030B020404" pitchFamily="18" charset="0"/>
              <a:ea typeface="Batang" pitchFamily="18" charset="-127"/>
              <a:cs typeface="Aharoni" pitchFamily="2" charset="-79"/>
              <a:sym typeface="+mn-ea"/>
            </a:endParaRPr>
          </a:p>
        </p:txBody>
      </p:sp>
      <p:sp>
        <p:nvSpPr>
          <p:cNvPr id="13" name="灯片编号占位符 5"/>
          <p:cNvSpPr txBox="1">
            <a:spLocks noChangeArrowheads="1"/>
          </p:cNvSpPr>
          <p:nvPr/>
        </p:nvSpPr>
        <p:spPr bwMode="auto">
          <a:xfrm>
            <a:off x="7313613" y="6394450"/>
            <a:ext cx="1150938" cy="3651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 algn="ctr" eaLnBrk="1" hangingPunct="1">
              <a:buNone/>
            </a:pPr>
            <a:fld id="{9A0DB2DC-4C9A-4742-B13C-FB6460FD3503}" type="slidenum">
              <a:rPr lang="zh-CN" altLang="en-US" sz="1400" b="1" dirty="0">
                <a:solidFill>
                  <a:srgbClr val="4F6228"/>
                </a:solidFill>
                <a:latin typeface="Times New Roman" panose="02020603050405020304" pitchFamily="18" charset="0"/>
                <a:ea typeface="Gungsuh" pitchFamily="18" charset="-127"/>
              </a:rPr>
            </a:fld>
            <a:r>
              <a:rPr lang="en-US" altLang="zh-CN" sz="1400" b="1" dirty="0">
                <a:solidFill>
                  <a:srgbClr val="4F6228"/>
                </a:solidFill>
                <a:latin typeface="Times New Roman" panose="02020603050405020304" pitchFamily="18" charset="0"/>
                <a:ea typeface="Gungsuh" pitchFamily="18" charset="-127"/>
              </a:rPr>
              <a:t> / 63</a:t>
            </a:r>
            <a:endParaRPr lang="zh-CN" altLang="en-US" sz="1400" b="1" dirty="0">
              <a:solidFill>
                <a:srgbClr val="4F6228"/>
              </a:solidFill>
              <a:latin typeface="Times New Roman" panose="02020603050405020304" pitchFamily="18" charset="0"/>
              <a:ea typeface="Gungsuh" pitchFamily="18" charset="-127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052736"/>
            <a:ext cx="8856984" cy="561662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28" name="标题占位符 1"/>
          <p:cNvSpPr>
            <a:spLocks noGrp="1"/>
          </p:cNvSpPr>
          <p:nvPr>
            <p:ph type="title"/>
          </p:nvPr>
        </p:nvSpPr>
        <p:spPr bwMode="auto">
          <a:xfrm>
            <a:off x="755576" y="274638"/>
            <a:ext cx="7272808" cy="56207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>
              <a:defRPr b="1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>
    <p:random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文本占位符 2"/>
          <p:cNvSpPr>
            <a:spLocks noGrp="1"/>
          </p:cNvSpPr>
          <p:nvPr>
            <p:ph type="body"/>
          </p:nvPr>
        </p:nvSpPr>
        <p:spPr>
          <a:xfrm>
            <a:off x="179388" y="1125538"/>
            <a:ext cx="8785225" cy="54721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744538" y="260350"/>
            <a:ext cx="7643813" cy="574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random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j-lt"/>
          <a:ea typeface="楷体_GB2312" pitchFamily="1" charset="-122"/>
          <a:cs typeface="+mn-cs"/>
        </a:defRPr>
      </a:lvl3pPr>
      <a:lvl4pPr marL="1600200" indent="-228600" algn="l" rtl="0" eaLnBrk="0" fontAlgn="base" hangingPunct="0">
        <a:spcBef>
          <a:spcPct val="1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10000"/>
        </a:spcBef>
        <a:spcAft>
          <a:spcPct val="0"/>
        </a:spcAft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占位符 2"/>
          <p:cNvSpPr>
            <a:spLocks noGrp="1"/>
          </p:cNvSpPr>
          <p:nvPr>
            <p:ph type="body"/>
          </p:nvPr>
        </p:nvSpPr>
        <p:spPr>
          <a:xfrm>
            <a:off x="179388" y="1125538"/>
            <a:ext cx="8785225" cy="54721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744538" y="260350"/>
            <a:ext cx="7643813" cy="574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>
    <p:random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j-lt"/>
          <a:ea typeface="楷体_GB2312" pitchFamily="1" charset="-122"/>
          <a:cs typeface="+mn-cs"/>
        </a:defRPr>
      </a:lvl3pPr>
      <a:lvl4pPr marL="1600200" indent="-228600" algn="l" rtl="0" eaLnBrk="0" fontAlgn="base" hangingPunct="0">
        <a:spcBef>
          <a:spcPct val="1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10000"/>
        </a:spcBef>
        <a:spcAft>
          <a:spcPct val="0"/>
        </a:spcAft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oleObject" Target="../embeddings/oleObject7.bin"/><Relationship Id="rId2" Type="http://schemas.openxmlformats.org/officeDocument/2006/relationships/image" Target="../media/image11.png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oleObject" Target="../embeddings/oleObject9.bin"/><Relationship Id="rId2" Type="http://schemas.openxmlformats.org/officeDocument/2006/relationships/image" Target="../media/image13.png"/><Relationship Id="rId1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Relationship Id="rId3" Type="http://schemas.openxmlformats.org/officeDocument/2006/relationships/image" Target="../media/image5.pn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0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3.wmf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5.bin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3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7.w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5" descr="E:\2013.3.28\2014\shutterstock_93559594.jpg"/>
          <p:cNvPicPr>
            <a:picLocks noChangeAspect="1"/>
          </p:cNvPicPr>
          <p:nvPr/>
        </p:nvPicPr>
        <p:blipFill>
          <a:blip r:embed="rId1"/>
          <a:srcRect l="694" t="3844" r="3870" b="719"/>
          <a:stretch>
            <a:fillRect/>
          </a:stretch>
        </p:blipFill>
        <p:spPr>
          <a:xfrm>
            <a:off x="0" y="0"/>
            <a:ext cx="9180513" cy="688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 1"/>
          <p:cNvSpPr>
            <a:spLocks noGrp="1"/>
          </p:cNvSpPr>
          <p:nvPr>
            <p:ph type="title"/>
          </p:nvPr>
        </p:nvSpPr>
        <p:spPr bwMode="auto">
          <a:xfrm>
            <a:off x="685800" y="2130425"/>
            <a:ext cx="7772400" cy="1470025"/>
          </a:xfrm>
          <a:scene3d>
            <a:camera prst="orthographicFront"/>
            <a:lightRig rig="balanced" dir="t"/>
          </a:scene3d>
          <a:sp3d prstMaterial="plastic"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数据结构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 bwMode="auto">
          <a:xfrm>
            <a:off x="1154544" y="3886683"/>
            <a:ext cx="6834913" cy="2055816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梁兴柱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lxz9117@126.com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159 5546 0060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副标题 2"/>
          <p:cNvSpPr txBox="1"/>
          <p:nvPr/>
        </p:nvSpPr>
        <p:spPr bwMode="auto">
          <a:xfrm>
            <a:off x="1339550" y="5981700"/>
            <a:ext cx="6400800" cy="5436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normAutofit/>
          </a:bodyPr>
          <a:lstStyle/>
          <a:p>
            <a:pPr marR="0" algn="ctr" defTabSz="914400" eaLnBrk="1" fontAlgn="auto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kern="1200" cap="none" spc="0" normalizeH="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latin typeface="+mn-lt"/>
                <a:ea typeface="+mn-ea"/>
                <a:cs typeface="+mn-cs"/>
                <a:sym typeface="+mn-ea"/>
              </a:rPr>
              <a:t>安徽理工大学 计算机科学与工程学院</a:t>
            </a:r>
            <a:endParaRPr kumimoji="0" lang="en-US" altLang="zh-CN" sz="2000" b="1" kern="1200" cap="none" spc="0" normalizeH="0" baseline="0" noProof="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114300">
                  <a:prstClr val="black"/>
                </a:innerShdw>
                <a:reflection blurRad="88900" stA="46000" endPos="57000" dir="5400000" sy="-100000" algn="bl" rotWithShape="0"/>
              </a:effectLst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</a:t>
            </a:r>
            <a:r>
              <a:rPr lang="zh-CN" altLang="en-US" dirty="0"/>
              <a:t>的研究内容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zh-CN" dirty="0">
                <a:latin typeface="+mj-lt"/>
                <a:ea typeface="微软雅黑" panose="020B0503020204020204" pitchFamily="34" charset="-122"/>
              </a:rPr>
              <a:t>例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1-3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多叉路口交通灯管理问题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4800600" y="1543050"/>
            <a:ext cx="3448050" cy="2647950"/>
            <a:chOff x="1119" y="888"/>
            <a:chExt cx="2172" cy="1668"/>
          </a:xfrm>
        </p:grpSpPr>
        <p:sp>
          <p:nvSpPr>
            <p:cNvPr id="14410" name="Line 4"/>
            <p:cNvSpPr/>
            <p:nvPr/>
          </p:nvSpPr>
          <p:spPr>
            <a:xfrm>
              <a:off x="1878" y="955"/>
              <a:ext cx="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1" name="Line 5"/>
            <p:cNvSpPr/>
            <p:nvPr/>
          </p:nvSpPr>
          <p:spPr>
            <a:xfrm>
              <a:off x="2196" y="963"/>
              <a:ext cx="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2" name="Line 6"/>
            <p:cNvSpPr/>
            <p:nvPr/>
          </p:nvSpPr>
          <p:spPr>
            <a:xfrm>
              <a:off x="1868" y="1923"/>
              <a:ext cx="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3" name="Line 7"/>
            <p:cNvSpPr/>
            <p:nvPr/>
          </p:nvSpPr>
          <p:spPr>
            <a:xfrm>
              <a:off x="2192" y="1937"/>
              <a:ext cx="0" cy="60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4" name="Line 8"/>
            <p:cNvSpPr/>
            <p:nvPr/>
          </p:nvSpPr>
          <p:spPr>
            <a:xfrm flipH="1" flipV="1">
              <a:off x="1256" y="1255"/>
              <a:ext cx="622" cy="28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5" name="Line 9"/>
            <p:cNvSpPr/>
            <p:nvPr/>
          </p:nvSpPr>
          <p:spPr>
            <a:xfrm flipH="1" flipV="1">
              <a:off x="1119" y="1602"/>
              <a:ext cx="745" cy="333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6" name="Line 10"/>
            <p:cNvSpPr/>
            <p:nvPr/>
          </p:nvSpPr>
          <p:spPr>
            <a:xfrm flipV="1">
              <a:off x="2523" y="1233"/>
              <a:ext cx="555" cy="55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7" name="Line 11"/>
            <p:cNvSpPr/>
            <p:nvPr/>
          </p:nvSpPr>
          <p:spPr>
            <a:xfrm>
              <a:off x="2539" y="1790"/>
              <a:ext cx="744" cy="36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8" name="Line 12"/>
            <p:cNvSpPr/>
            <p:nvPr/>
          </p:nvSpPr>
          <p:spPr>
            <a:xfrm>
              <a:off x="2189" y="1933"/>
              <a:ext cx="923" cy="467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9" name="Line 13"/>
            <p:cNvSpPr/>
            <p:nvPr/>
          </p:nvSpPr>
          <p:spPr>
            <a:xfrm flipV="1">
              <a:off x="2200" y="1000"/>
              <a:ext cx="578" cy="57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0" name="AutoShape 14"/>
            <p:cNvSpPr/>
            <p:nvPr/>
          </p:nvSpPr>
          <p:spPr>
            <a:xfrm>
              <a:off x="1987" y="1122"/>
              <a:ext cx="92" cy="422"/>
            </a:xfrm>
            <a:prstGeom prst="upArrow">
              <a:avLst>
                <a:gd name="adj1" fmla="val 50000"/>
                <a:gd name="adj2" fmla="val 114588"/>
              </a:avLst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421" name="AutoShape 15"/>
            <p:cNvSpPr/>
            <p:nvPr/>
          </p:nvSpPr>
          <p:spPr>
            <a:xfrm rot="-3877650">
              <a:off x="2805" y="1885"/>
              <a:ext cx="92" cy="422"/>
            </a:xfrm>
            <a:prstGeom prst="upArrow">
              <a:avLst>
                <a:gd name="adj1" fmla="val 50000"/>
                <a:gd name="adj2" fmla="val 114588"/>
              </a:avLst>
            </a:prstGeom>
            <a:solidFill>
              <a:schemeClr val="accent1"/>
            </a:solidFill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422" name="Text Box 16"/>
            <p:cNvSpPr txBox="1"/>
            <p:nvPr/>
          </p:nvSpPr>
          <p:spPr>
            <a:xfrm>
              <a:off x="1934" y="888"/>
              <a:ext cx="188" cy="250"/>
            </a:xfrm>
            <a:prstGeom prst="rect">
              <a:avLst/>
            </a:prstGeom>
            <a:noFill/>
            <a:ln w="2857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423" name="Text Box 17"/>
            <p:cNvSpPr txBox="1"/>
            <p:nvPr/>
          </p:nvSpPr>
          <p:spPr>
            <a:xfrm>
              <a:off x="3077" y="2139"/>
              <a:ext cx="214" cy="2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424" name="Text Box 18"/>
            <p:cNvSpPr txBox="1"/>
            <p:nvPr/>
          </p:nvSpPr>
          <p:spPr>
            <a:xfrm>
              <a:off x="2743" y="1050"/>
              <a:ext cx="232" cy="2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425" name="Text Box 19"/>
            <p:cNvSpPr txBox="1"/>
            <p:nvPr/>
          </p:nvSpPr>
          <p:spPr>
            <a:xfrm>
              <a:off x="1910" y="2306"/>
              <a:ext cx="232" cy="2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426" name="Text Box 20"/>
            <p:cNvSpPr txBox="1"/>
            <p:nvPr/>
          </p:nvSpPr>
          <p:spPr>
            <a:xfrm>
              <a:off x="1120" y="1284"/>
              <a:ext cx="223" cy="2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Group 90"/>
          <p:cNvGrpSpPr/>
          <p:nvPr/>
        </p:nvGrpSpPr>
        <p:grpSpPr>
          <a:xfrm>
            <a:off x="5291138" y="2420938"/>
            <a:ext cx="1081087" cy="1296987"/>
            <a:chOff x="3792" y="1488"/>
            <a:chExt cx="768" cy="1056"/>
          </a:xfrm>
        </p:grpSpPr>
        <p:sp>
          <p:nvSpPr>
            <p:cNvPr id="14408" name="Line 91"/>
            <p:cNvSpPr/>
            <p:nvPr/>
          </p:nvSpPr>
          <p:spPr>
            <a:xfrm flipV="1">
              <a:off x="4560" y="1872"/>
              <a:ext cx="0" cy="67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9" name="Line 92"/>
            <p:cNvSpPr/>
            <p:nvPr/>
          </p:nvSpPr>
          <p:spPr>
            <a:xfrm flipH="1" flipV="1">
              <a:off x="3792" y="1488"/>
              <a:ext cx="768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6614" name="Oval 22"/>
          <p:cNvSpPr/>
          <p:nvPr/>
        </p:nvSpPr>
        <p:spPr>
          <a:xfrm>
            <a:off x="2609850" y="2573338"/>
            <a:ext cx="369888" cy="3698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366616" name="Oval 24"/>
          <p:cNvSpPr/>
          <p:nvPr/>
        </p:nvSpPr>
        <p:spPr>
          <a:xfrm>
            <a:off x="1103313" y="3482975"/>
            <a:ext cx="369887" cy="3698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366617" name="Oval 25"/>
          <p:cNvSpPr/>
          <p:nvPr/>
        </p:nvSpPr>
        <p:spPr>
          <a:xfrm>
            <a:off x="1839913" y="3482975"/>
            <a:ext cx="369887" cy="369888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366619" name="Oval 27"/>
          <p:cNvSpPr/>
          <p:nvPr/>
        </p:nvSpPr>
        <p:spPr>
          <a:xfrm>
            <a:off x="1925638" y="4446588"/>
            <a:ext cx="369887" cy="369887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366620" name="Oval 28"/>
          <p:cNvSpPr/>
          <p:nvPr/>
        </p:nvSpPr>
        <p:spPr>
          <a:xfrm>
            <a:off x="2660650" y="4446588"/>
            <a:ext cx="369888" cy="369887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366621" name="Oval 29"/>
          <p:cNvSpPr/>
          <p:nvPr/>
        </p:nvSpPr>
        <p:spPr>
          <a:xfrm>
            <a:off x="3500438" y="4446588"/>
            <a:ext cx="369887" cy="3698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366625" name="Oval 33"/>
          <p:cNvSpPr/>
          <p:nvPr/>
        </p:nvSpPr>
        <p:spPr>
          <a:xfrm>
            <a:off x="3576638" y="5316538"/>
            <a:ext cx="369887" cy="3698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grpSp>
        <p:nvGrpSpPr>
          <p:cNvPr id="3" name="Group 34"/>
          <p:cNvGrpSpPr/>
          <p:nvPr/>
        </p:nvGrpSpPr>
        <p:grpSpPr>
          <a:xfrm>
            <a:off x="1274763" y="2809875"/>
            <a:ext cx="1446212" cy="2470150"/>
            <a:chOff x="1367" y="1578"/>
            <a:chExt cx="911" cy="1556"/>
          </a:xfrm>
        </p:grpSpPr>
        <p:sp>
          <p:nvSpPr>
            <p:cNvPr id="14404" name="Line 35"/>
            <p:cNvSpPr/>
            <p:nvPr/>
          </p:nvSpPr>
          <p:spPr>
            <a:xfrm flipH="1">
              <a:off x="1367" y="1611"/>
              <a:ext cx="389" cy="1523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5" name="Line 36"/>
            <p:cNvSpPr/>
            <p:nvPr/>
          </p:nvSpPr>
          <p:spPr>
            <a:xfrm>
              <a:off x="1856" y="1656"/>
              <a:ext cx="0" cy="333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6" name="Freeform 37"/>
            <p:cNvSpPr/>
            <p:nvPr/>
          </p:nvSpPr>
          <p:spPr>
            <a:xfrm>
              <a:off x="1945" y="1634"/>
              <a:ext cx="116" cy="10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1" y="244"/>
                </a:cxn>
                <a:cxn ang="0">
                  <a:pos x="33" y="1022"/>
                </a:cxn>
              </a:cxnLst>
              <a:rect l="0" t="0" r="0" b="0"/>
              <a:pathLst>
                <a:path w="116" h="1022">
                  <a:moveTo>
                    <a:pt x="0" y="0"/>
                  </a:moveTo>
                  <a:cubicBezTo>
                    <a:pt x="53" y="37"/>
                    <a:pt x="106" y="74"/>
                    <a:pt x="111" y="244"/>
                  </a:cubicBezTo>
                  <a:cubicBezTo>
                    <a:pt x="116" y="414"/>
                    <a:pt x="7" y="889"/>
                    <a:pt x="33" y="1022"/>
                  </a:cubicBezTo>
                </a:path>
              </a:pathLst>
            </a:custGeom>
            <a:noFill/>
            <a:ln w="3810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7" name="Line 38"/>
            <p:cNvSpPr/>
            <p:nvPr/>
          </p:nvSpPr>
          <p:spPr>
            <a:xfrm>
              <a:off x="1978" y="1578"/>
              <a:ext cx="300" cy="445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39"/>
          <p:cNvGrpSpPr/>
          <p:nvPr/>
        </p:nvGrpSpPr>
        <p:grpSpPr>
          <a:xfrm>
            <a:off x="881063" y="1936750"/>
            <a:ext cx="2446337" cy="3413125"/>
            <a:chOff x="1119" y="1028"/>
            <a:chExt cx="1541" cy="2150"/>
          </a:xfrm>
        </p:grpSpPr>
        <p:sp>
          <p:nvSpPr>
            <p:cNvPr id="14399" name="Freeform 40"/>
            <p:cNvSpPr/>
            <p:nvPr/>
          </p:nvSpPr>
          <p:spPr>
            <a:xfrm>
              <a:off x="1119" y="1028"/>
              <a:ext cx="1182" cy="2139"/>
            </a:xfrm>
            <a:custGeom>
              <a:avLst/>
              <a:gdLst/>
              <a:ahLst/>
              <a:cxnLst>
                <a:cxn ang="0">
                  <a:pos x="1182" y="428"/>
                </a:cxn>
                <a:cxn ang="0">
                  <a:pos x="1015" y="161"/>
                </a:cxn>
                <a:cxn ang="0">
                  <a:pos x="348" y="106"/>
                </a:cxn>
                <a:cxn ang="0">
                  <a:pos x="26" y="795"/>
                </a:cxn>
                <a:cxn ang="0">
                  <a:pos x="193" y="2139"/>
                </a:cxn>
              </a:cxnLst>
              <a:rect l="0" t="0" r="0" b="0"/>
              <a:pathLst>
                <a:path w="1182" h="2139">
                  <a:moveTo>
                    <a:pt x="1182" y="428"/>
                  </a:moveTo>
                  <a:cubicBezTo>
                    <a:pt x="1168" y="321"/>
                    <a:pt x="1154" y="215"/>
                    <a:pt x="1015" y="161"/>
                  </a:cubicBezTo>
                  <a:cubicBezTo>
                    <a:pt x="876" y="107"/>
                    <a:pt x="513" y="0"/>
                    <a:pt x="348" y="106"/>
                  </a:cubicBezTo>
                  <a:cubicBezTo>
                    <a:pt x="183" y="212"/>
                    <a:pt x="52" y="456"/>
                    <a:pt x="26" y="795"/>
                  </a:cubicBezTo>
                  <a:cubicBezTo>
                    <a:pt x="0" y="1134"/>
                    <a:pt x="96" y="1636"/>
                    <a:pt x="193" y="2139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0" name="Line 41"/>
            <p:cNvSpPr/>
            <p:nvPr/>
          </p:nvSpPr>
          <p:spPr>
            <a:xfrm>
              <a:off x="2334" y="1667"/>
              <a:ext cx="11" cy="333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1" name="Freeform 42"/>
            <p:cNvSpPr/>
            <p:nvPr/>
          </p:nvSpPr>
          <p:spPr>
            <a:xfrm>
              <a:off x="2445" y="1578"/>
              <a:ext cx="215" cy="11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1" y="433"/>
                </a:cxn>
                <a:cxn ang="0">
                  <a:pos x="22" y="1122"/>
                </a:cxn>
              </a:cxnLst>
              <a:rect l="0" t="0" r="0" b="0"/>
              <a:pathLst>
                <a:path w="215" h="1122">
                  <a:moveTo>
                    <a:pt x="0" y="0"/>
                  </a:moveTo>
                  <a:cubicBezTo>
                    <a:pt x="103" y="123"/>
                    <a:pt x="207" y="246"/>
                    <a:pt x="211" y="433"/>
                  </a:cubicBezTo>
                  <a:cubicBezTo>
                    <a:pt x="215" y="620"/>
                    <a:pt x="24" y="1011"/>
                    <a:pt x="22" y="1122"/>
                  </a:cubicBezTo>
                </a:path>
              </a:pathLst>
            </a:custGeom>
            <a:noFill/>
            <a:ln w="38100" cap="flat" cmpd="sng">
              <a:solidFill>
                <a:srgbClr val="0000FF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2" name="Line 43"/>
            <p:cNvSpPr/>
            <p:nvPr/>
          </p:nvSpPr>
          <p:spPr>
            <a:xfrm flipH="1">
              <a:off x="1989" y="1634"/>
              <a:ext cx="256" cy="1055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03" name="Line 44"/>
            <p:cNvSpPr/>
            <p:nvPr/>
          </p:nvSpPr>
          <p:spPr>
            <a:xfrm flipH="1">
              <a:off x="1945" y="1656"/>
              <a:ext cx="322" cy="1522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5"/>
          <p:cNvGrpSpPr/>
          <p:nvPr/>
        </p:nvGrpSpPr>
        <p:grpSpPr>
          <a:xfrm>
            <a:off x="722313" y="1685925"/>
            <a:ext cx="4210050" cy="4551363"/>
            <a:chOff x="1019" y="870"/>
            <a:chExt cx="2652" cy="2867"/>
          </a:xfrm>
        </p:grpSpPr>
        <p:sp>
          <p:nvSpPr>
            <p:cNvPr id="14396" name="Freeform 46"/>
            <p:cNvSpPr/>
            <p:nvPr/>
          </p:nvSpPr>
          <p:spPr>
            <a:xfrm>
              <a:off x="1019" y="870"/>
              <a:ext cx="1748" cy="2498"/>
            </a:xfrm>
            <a:custGeom>
              <a:avLst/>
              <a:gdLst/>
              <a:ahLst/>
              <a:cxnLst>
                <a:cxn ang="0">
                  <a:pos x="1748" y="586"/>
                </a:cxn>
                <a:cxn ang="0">
                  <a:pos x="1526" y="264"/>
                </a:cxn>
                <a:cxn ang="0">
                  <a:pos x="904" y="30"/>
                </a:cxn>
                <a:cxn ang="0">
                  <a:pos x="215" y="141"/>
                </a:cxn>
                <a:cxn ang="0">
                  <a:pos x="4" y="875"/>
                </a:cxn>
                <a:cxn ang="0">
                  <a:pos x="193" y="2252"/>
                </a:cxn>
                <a:cxn ang="0">
                  <a:pos x="281" y="2352"/>
                </a:cxn>
              </a:cxnLst>
              <a:rect l="0" t="0" r="0" b="0"/>
              <a:pathLst>
                <a:path w="1748" h="2498">
                  <a:moveTo>
                    <a:pt x="1748" y="586"/>
                  </a:moveTo>
                  <a:cubicBezTo>
                    <a:pt x="1707" y="471"/>
                    <a:pt x="1667" y="357"/>
                    <a:pt x="1526" y="264"/>
                  </a:cubicBezTo>
                  <a:cubicBezTo>
                    <a:pt x="1385" y="171"/>
                    <a:pt x="1122" y="50"/>
                    <a:pt x="904" y="30"/>
                  </a:cubicBezTo>
                  <a:cubicBezTo>
                    <a:pt x="686" y="10"/>
                    <a:pt x="365" y="0"/>
                    <a:pt x="215" y="141"/>
                  </a:cubicBezTo>
                  <a:cubicBezTo>
                    <a:pt x="65" y="282"/>
                    <a:pt x="8" y="523"/>
                    <a:pt x="4" y="875"/>
                  </a:cubicBezTo>
                  <a:cubicBezTo>
                    <a:pt x="0" y="1227"/>
                    <a:pt x="147" y="2006"/>
                    <a:pt x="193" y="2252"/>
                  </a:cubicBezTo>
                  <a:cubicBezTo>
                    <a:pt x="239" y="2498"/>
                    <a:pt x="260" y="2425"/>
                    <a:pt x="281" y="2352"/>
                  </a:cubicBezTo>
                </a:path>
              </a:pathLst>
            </a:custGeom>
            <a:noFill/>
            <a:ln w="38100" cap="flat" cmpd="sng">
              <a:solidFill>
                <a:schemeClr val="folHlink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7" name="Line 47"/>
            <p:cNvSpPr/>
            <p:nvPr/>
          </p:nvSpPr>
          <p:spPr>
            <a:xfrm flipH="1">
              <a:off x="2489" y="1667"/>
              <a:ext cx="345" cy="1555"/>
            </a:xfrm>
            <a:prstGeom prst="line">
              <a:avLst/>
            </a:prstGeom>
            <a:ln w="38100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8" name="Freeform 48"/>
            <p:cNvSpPr/>
            <p:nvPr/>
          </p:nvSpPr>
          <p:spPr>
            <a:xfrm>
              <a:off x="1900" y="1556"/>
              <a:ext cx="1771" cy="2181"/>
            </a:xfrm>
            <a:custGeom>
              <a:avLst/>
              <a:gdLst/>
              <a:ahLst/>
              <a:cxnLst>
                <a:cxn ang="0">
                  <a:pos x="1056" y="0"/>
                </a:cxn>
                <a:cxn ang="0">
                  <a:pos x="1545" y="355"/>
                </a:cxn>
                <a:cxn ang="0">
                  <a:pos x="1567" y="1877"/>
                </a:cxn>
                <a:cxn ang="0">
                  <a:pos x="323" y="2166"/>
                </a:cxn>
                <a:cxn ang="0">
                  <a:pos x="0" y="1789"/>
                </a:cxn>
              </a:cxnLst>
              <a:rect l="0" t="0" r="0" b="0"/>
              <a:pathLst>
                <a:path w="1771" h="2181">
                  <a:moveTo>
                    <a:pt x="1056" y="0"/>
                  </a:moveTo>
                  <a:cubicBezTo>
                    <a:pt x="1258" y="21"/>
                    <a:pt x="1460" y="42"/>
                    <a:pt x="1545" y="355"/>
                  </a:cubicBezTo>
                  <a:cubicBezTo>
                    <a:pt x="1630" y="668"/>
                    <a:pt x="1771" y="1575"/>
                    <a:pt x="1567" y="1877"/>
                  </a:cubicBezTo>
                  <a:cubicBezTo>
                    <a:pt x="1363" y="2179"/>
                    <a:pt x="584" y="2181"/>
                    <a:pt x="323" y="2166"/>
                  </a:cubicBezTo>
                  <a:cubicBezTo>
                    <a:pt x="62" y="2151"/>
                    <a:pt x="35" y="1894"/>
                    <a:pt x="0" y="1789"/>
                  </a:cubicBezTo>
                </a:path>
              </a:pathLst>
            </a:custGeom>
            <a:noFill/>
            <a:ln w="38100" cap="flat" cmpd="sng">
              <a:solidFill>
                <a:schemeClr val="folHlink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49"/>
          <p:cNvGrpSpPr/>
          <p:nvPr/>
        </p:nvGrpSpPr>
        <p:grpSpPr>
          <a:xfrm>
            <a:off x="1709738" y="3810000"/>
            <a:ext cx="1135062" cy="1574800"/>
            <a:chOff x="1641" y="2208"/>
            <a:chExt cx="715" cy="992"/>
          </a:xfrm>
        </p:grpSpPr>
        <p:sp>
          <p:nvSpPr>
            <p:cNvPr id="14394" name="Line 50"/>
            <p:cNvSpPr/>
            <p:nvPr/>
          </p:nvSpPr>
          <p:spPr>
            <a:xfrm>
              <a:off x="1920" y="2208"/>
              <a:ext cx="436" cy="403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5" name="Freeform 51"/>
            <p:cNvSpPr/>
            <p:nvPr/>
          </p:nvSpPr>
          <p:spPr>
            <a:xfrm>
              <a:off x="1641" y="2211"/>
              <a:ext cx="148" cy="989"/>
            </a:xfrm>
            <a:custGeom>
              <a:avLst/>
              <a:gdLst/>
              <a:ahLst/>
              <a:cxnLst>
                <a:cxn ang="0">
                  <a:pos x="148" y="0"/>
                </a:cxn>
                <a:cxn ang="0">
                  <a:pos x="4" y="223"/>
                </a:cxn>
                <a:cxn ang="0">
                  <a:pos x="126" y="989"/>
                </a:cxn>
              </a:cxnLst>
              <a:rect l="0" t="0" r="0" b="0"/>
              <a:pathLst>
                <a:path w="148" h="989">
                  <a:moveTo>
                    <a:pt x="148" y="0"/>
                  </a:moveTo>
                  <a:cubicBezTo>
                    <a:pt x="78" y="29"/>
                    <a:pt x="8" y="58"/>
                    <a:pt x="4" y="223"/>
                  </a:cubicBezTo>
                  <a:cubicBezTo>
                    <a:pt x="0" y="388"/>
                    <a:pt x="109" y="865"/>
                    <a:pt x="126" y="989"/>
                  </a:cubicBezTo>
                </a:path>
              </a:pathLst>
            </a:custGeom>
            <a:noFill/>
            <a:ln w="38100" cap="flat" cmpd="sng">
              <a:solidFill>
                <a:schemeClr val="accent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" name="Group 52"/>
          <p:cNvGrpSpPr/>
          <p:nvPr/>
        </p:nvGrpSpPr>
        <p:grpSpPr>
          <a:xfrm>
            <a:off x="2033588" y="4749800"/>
            <a:ext cx="776287" cy="600075"/>
            <a:chOff x="1845" y="2800"/>
            <a:chExt cx="489" cy="378"/>
          </a:xfrm>
        </p:grpSpPr>
        <p:sp>
          <p:nvSpPr>
            <p:cNvPr id="14392" name="Line 53"/>
            <p:cNvSpPr/>
            <p:nvPr/>
          </p:nvSpPr>
          <p:spPr>
            <a:xfrm>
              <a:off x="1845" y="2834"/>
              <a:ext cx="0" cy="311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3" name="Line 54"/>
            <p:cNvSpPr/>
            <p:nvPr/>
          </p:nvSpPr>
          <p:spPr>
            <a:xfrm>
              <a:off x="1956" y="2800"/>
              <a:ext cx="378" cy="378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6647" name="Line 55"/>
          <p:cNvSpPr/>
          <p:nvPr/>
        </p:nvSpPr>
        <p:spPr>
          <a:xfrm>
            <a:off x="2870200" y="4803775"/>
            <a:ext cx="0" cy="511175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56"/>
          <p:cNvGrpSpPr/>
          <p:nvPr/>
        </p:nvGrpSpPr>
        <p:grpSpPr>
          <a:xfrm>
            <a:off x="2068513" y="3744913"/>
            <a:ext cx="1192212" cy="1781175"/>
            <a:chOff x="1867" y="2167"/>
            <a:chExt cx="751" cy="1122"/>
          </a:xfrm>
        </p:grpSpPr>
        <p:sp>
          <p:nvSpPr>
            <p:cNvPr id="14389" name="Line 57"/>
            <p:cNvSpPr/>
            <p:nvPr/>
          </p:nvSpPr>
          <p:spPr>
            <a:xfrm flipV="1">
              <a:off x="1867" y="2222"/>
              <a:ext cx="511" cy="378"/>
            </a:xfrm>
            <a:prstGeom prst="line">
              <a:avLst/>
            </a:prstGeom>
            <a:ln w="38100" cap="flat" cmpd="sng">
              <a:solidFill>
                <a:srgbClr val="0033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0" name="Freeform 58"/>
            <p:cNvSpPr/>
            <p:nvPr/>
          </p:nvSpPr>
          <p:spPr>
            <a:xfrm>
              <a:off x="2434" y="2167"/>
              <a:ext cx="184" cy="10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3" y="222"/>
                </a:cxn>
                <a:cxn ang="0">
                  <a:pos x="167" y="933"/>
                </a:cxn>
                <a:cxn ang="0">
                  <a:pos x="33" y="1089"/>
                </a:cxn>
              </a:cxnLst>
              <a:rect l="0" t="0" r="0" b="0"/>
              <a:pathLst>
                <a:path w="184" h="1089">
                  <a:moveTo>
                    <a:pt x="0" y="0"/>
                  </a:moveTo>
                  <a:cubicBezTo>
                    <a:pt x="52" y="33"/>
                    <a:pt x="105" y="67"/>
                    <a:pt x="133" y="222"/>
                  </a:cubicBezTo>
                  <a:cubicBezTo>
                    <a:pt x="161" y="377"/>
                    <a:pt x="184" y="789"/>
                    <a:pt x="167" y="933"/>
                  </a:cubicBezTo>
                  <a:cubicBezTo>
                    <a:pt x="150" y="1077"/>
                    <a:pt x="64" y="1067"/>
                    <a:pt x="33" y="1089"/>
                  </a:cubicBezTo>
                </a:path>
              </a:pathLst>
            </a:custGeom>
            <a:noFill/>
            <a:ln w="38100" cap="flat" cmpd="sng">
              <a:solidFill>
                <a:srgbClr val="0033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1" name="Line 59"/>
            <p:cNvSpPr/>
            <p:nvPr/>
          </p:nvSpPr>
          <p:spPr>
            <a:xfrm flipH="1">
              <a:off x="1934" y="2189"/>
              <a:ext cx="378" cy="1100"/>
            </a:xfrm>
            <a:prstGeom prst="line">
              <a:avLst/>
            </a:prstGeom>
            <a:ln w="38100" cap="flat" cmpd="sng">
              <a:solidFill>
                <a:srgbClr val="0033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60"/>
          <p:cNvGrpSpPr/>
          <p:nvPr/>
        </p:nvGrpSpPr>
        <p:grpSpPr>
          <a:xfrm>
            <a:off x="1041400" y="2236788"/>
            <a:ext cx="2941638" cy="3444875"/>
            <a:chOff x="553" y="1061"/>
            <a:chExt cx="1853" cy="2170"/>
          </a:xfrm>
        </p:grpSpPr>
        <p:sp>
          <p:nvSpPr>
            <p:cNvPr id="14363" name="Text Box 61"/>
            <p:cNvSpPr txBox="1"/>
            <p:nvPr/>
          </p:nvSpPr>
          <p:spPr>
            <a:xfrm>
              <a:off x="1042" y="1061"/>
              <a:ext cx="3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AB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64" name="Text Box 63"/>
            <p:cNvSpPr txBox="1"/>
            <p:nvPr/>
          </p:nvSpPr>
          <p:spPr>
            <a:xfrm>
              <a:off x="2009" y="1072"/>
              <a:ext cx="34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AD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65" name="Text Box 64"/>
            <p:cNvSpPr txBox="1"/>
            <p:nvPr/>
          </p:nvSpPr>
          <p:spPr>
            <a:xfrm>
              <a:off x="553" y="1628"/>
              <a:ext cx="3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BA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66" name="Text Box 65"/>
            <p:cNvSpPr txBox="1"/>
            <p:nvPr/>
          </p:nvSpPr>
          <p:spPr>
            <a:xfrm>
              <a:off x="1009" y="1628"/>
              <a:ext cx="33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BC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67" name="Text Box 66"/>
            <p:cNvSpPr txBox="1"/>
            <p:nvPr/>
          </p:nvSpPr>
          <p:spPr>
            <a:xfrm>
              <a:off x="1542" y="1628"/>
              <a:ext cx="3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BD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68" name="Text Box 67"/>
            <p:cNvSpPr txBox="1"/>
            <p:nvPr/>
          </p:nvSpPr>
          <p:spPr>
            <a:xfrm>
              <a:off x="1064" y="2250"/>
              <a:ext cx="34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DA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69" name="Text Box 68"/>
            <p:cNvSpPr txBox="1"/>
            <p:nvPr/>
          </p:nvSpPr>
          <p:spPr>
            <a:xfrm>
              <a:off x="1509" y="2250"/>
              <a:ext cx="3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DB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70" name="Text Box 69"/>
            <p:cNvSpPr txBox="1"/>
            <p:nvPr/>
          </p:nvSpPr>
          <p:spPr>
            <a:xfrm>
              <a:off x="2053" y="2250"/>
              <a:ext cx="3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DC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71" name="Text Box 70"/>
            <p:cNvSpPr txBox="1"/>
            <p:nvPr/>
          </p:nvSpPr>
          <p:spPr>
            <a:xfrm>
              <a:off x="564" y="2761"/>
              <a:ext cx="33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EA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72" name="Text Box 71"/>
            <p:cNvSpPr txBox="1"/>
            <p:nvPr/>
          </p:nvSpPr>
          <p:spPr>
            <a:xfrm>
              <a:off x="1042" y="2761"/>
              <a:ext cx="32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EB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73" name="Text Box 72"/>
            <p:cNvSpPr txBox="1"/>
            <p:nvPr/>
          </p:nvSpPr>
          <p:spPr>
            <a:xfrm>
              <a:off x="1542" y="2772"/>
              <a:ext cx="32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EC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74" name="Text Box 73"/>
            <p:cNvSpPr txBox="1"/>
            <p:nvPr/>
          </p:nvSpPr>
          <p:spPr>
            <a:xfrm>
              <a:off x="2076" y="2772"/>
              <a:ext cx="33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ED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75" name="Oval 74"/>
            <p:cNvSpPr/>
            <p:nvPr/>
          </p:nvSpPr>
          <p:spPr>
            <a:xfrm>
              <a:off x="1085" y="1281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76" name="Oval 75"/>
            <p:cNvSpPr/>
            <p:nvPr/>
          </p:nvSpPr>
          <p:spPr>
            <a:xfrm>
              <a:off x="1548" y="1281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77" name="Oval 76"/>
            <p:cNvSpPr/>
            <p:nvPr/>
          </p:nvSpPr>
          <p:spPr>
            <a:xfrm>
              <a:off x="2077" y="1281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78" name="Oval 77"/>
            <p:cNvSpPr/>
            <p:nvPr/>
          </p:nvSpPr>
          <p:spPr>
            <a:xfrm>
              <a:off x="592" y="1843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79" name="Oval 78"/>
            <p:cNvSpPr/>
            <p:nvPr/>
          </p:nvSpPr>
          <p:spPr>
            <a:xfrm>
              <a:off x="1055" y="1843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80" name="Oval 79"/>
            <p:cNvSpPr/>
            <p:nvPr/>
          </p:nvSpPr>
          <p:spPr>
            <a:xfrm>
              <a:off x="1584" y="1843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81" name="Oval 80"/>
            <p:cNvSpPr/>
            <p:nvPr/>
          </p:nvSpPr>
          <p:spPr>
            <a:xfrm>
              <a:off x="1110" y="2450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82" name="Oval 81"/>
            <p:cNvSpPr/>
            <p:nvPr/>
          </p:nvSpPr>
          <p:spPr>
            <a:xfrm>
              <a:off x="1573" y="2450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83" name="Oval 82"/>
            <p:cNvSpPr/>
            <p:nvPr/>
          </p:nvSpPr>
          <p:spPr>
            <a:xfrm>
              <a:off x="2102" y="2450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84" name="Oval 83"/>
            <p:cNvSpPr/>
            <p:nvPr/>
          </p:nvSpPr>
          <p:spPr>
            <a:xfrm>
              <a:off x="617" y="2980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85" name="Oval 84"/>
            <p:cNvSpPr/>
            <p:nvPr/>
          </p:nvSpPr>
          <p:spPr>
            <a:xfrm>
              <a:off x="1080" y="2980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86" name="Oval 85"/>
            <p:cNvSpPr/>
            <p:nvPr/>
          </p:nvSpPr>
          <p:spPr>
            <a:xfrm>
              <a:off x="1609" y="2980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87" name="Oval 86"/>
            <p:cNvSpPr/>
            <p:nvPr/>
          </p:nvSpPr>
          <p:spPr>
            <a:xfrm>
              <a:off x="2149" y="2998"/>
              <a:ext cx="233" cy="233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4388" name="Text Box 62"/>
            <p:cNvSpPr txBox="1"/>
            <p:nvPr/>
          </p:nvSpPr>
          <p:spPr>
            <a:xfrm>
              <a:off x="1531" y="1072"/>
              <a:ext cx="33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AC</a:t>
              </a:r>
              <a:endPara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66615" name="Oval 23"/>
          <p:cNvSpPr/>
          <p:nvPr/>
        </p:nvSpPr>
        <p:spPr>
          <a:xfrm>
            <a:off x="3468688" y="2573338"/>
            <a:ext cx="369887" cy="3698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366623" name="Oval 31"/>
          <p:cNvSpPr>
            <a:spLocks noChangeArrowheads="1"/>
          </p:cNvSpPr>
          <p:nvPr/>
        </p:nvSpPr>
        <p:spPr bwMode="auto">
          <a:xfrm>
            <a:off x="1879600" y="5270500"/>
            <a:ext cx="369888" cy="3698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 pitchFamily="49" charset="-122"/>
              <a:cs typeface="+mn-cs"/>
            </a:endParaRPr>
          </a:p>
        </p:txBody>
      </p:sp>
      <p:sp>
        <p:nvSpPr>
          <p:cNvPr id="366613" name="Oval 21"/>
          <p:cNvSpPr/>
          <p:nvPr/>
        </p:nvSpPr>
        <p:spPr>
          <a:xfrm>
            <a:off x="1889125" y="2590800"/>
            <a:ext cx="369888" cy="3698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366618" name="Oval 26"/>
          <p:cNvSpPr/>
          <p:nvPr/>
        </p:nvSpPr>
        <p:spPr>
          <a:xfrm>
            <a:off x="2678113" y="3482975"/>
            <a:ext cx="369887" cy="369888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366622" name="Oval 30"/>
          <p:cNvSpPr/>
          <p:nvPr/>
        </p:nvSpPr>
        <p:spPr>
          <a:xfrm>
            <a:off x="1143000" y="5270500"/>
            <a:ext cx="369888" cy="369888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800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366624" name="Oval 32"/>
          <p:cNvSpPr>
            <a:spLocks noChangeArrowheads="1"/>
          </p:cNvSpPr>
          <p:nvPr/>
        </p:nvSpPr>
        <p:spPr bwMode="auto">
          <a:xfrm>
            <a:off x="2717800" y="5268913"/>
            <a:ext cx="369888" cy="36988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 pitchFamily="49" charset="-122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36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36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36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36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36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500"/>
                                        <p:tgtEl>
                                          <p:spTgt spid="36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36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36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36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500"/>
                                        <p:tgtEl>
                                          <p:spTgt spid="36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500"/>
                                        <p:tgtEl>
                                          <p:spTgt spid="36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2" dur="500"/>
                                        <p:tgtEl>
                                          <p:spTgt spid="36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500"/>
                                        <p:tgtEl>
                                          <p:spTgt spid="36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614" grpId="0" animBg="1"/>
      <p:bldP spid="366616" grpId="0" animBg="1"/>
      <p:bldP spid="366617" grpId="0" animBg="1"/>
      <p:bldP spid="366619" grpId="0" animBg="1"/>
      <p:bldP spid="366620" grpId="0" animBg="1"/>
      <p:bldP spid="366621" grpId="0" animBg="1"/>
      <p:bldP spid="366625" grpId="0" animBg="1"/>
      <p:bldP spid="366615" grpId="0" animBg="1"/>
      <p:bldP spid="366623" grpId="0" animBg="1"/>
      <p:bldP spid="366613" grpId="0" animBg="1"/>
      <p:bldP spid="366618" grpId="0" animBg="1"/>
      <p:bldP spid="366622" grpId="0" animBg="1"/>
      <p:bldP spid="3666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</a:t>
            </a:r>
            <a:r>
              <a:rPr lang="zh-CN" altLang="en-US" dirty="0"/>
              <a:t>的研究内容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>
          <a:xfrm>
            <a:off x="179388" y="1125538"/>
            <a:ext cx="6696867" cy="54721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解决数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值计算问题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：建立适当的数学模型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解决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非数值计算问题</a:t>
            </a:r>
            <a:r>
              <a:rPr kumimoji="1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：寻找适当的数据结构</a:t>
            </a: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数据结构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定义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数据结构是一门研究非数值计算的程序设计问题中计算机的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</a:rPr>
              <a:t>操作对象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以及它们之间的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90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微软雅黑" panose="020B0503020204020204" pitchFamily="34" charset="-122"/>
              </a:rPr>
              <a:t>关系和运算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等的学科。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Sartaj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Sahni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《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数据结构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与应用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》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，“数据结构是数据对象，以及存在于该对象的实例和组成实例的数据元素之间的各种联系。这些联系可通过定义相关函数来给出”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Clifford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A.Shaffer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，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《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数据结构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与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算法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分析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》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，“数据结构是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ADT(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抽象数据类型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Abstract Data Type)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rPr>
              <a:t> 的物理实现”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6970815" y="3861594"/>
          <a:ext cx="1921666" cy="2375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6000750" imgH="7296150" progId="Paint.Picture">
                  <p:embed/>
                </p:oleObj>
              </mc:Choice>
              <mc:Fallback>
                <p:oleObj name="" r:id="rId1" imgW="6000750" imgH="7296150" progId="Paint.Pictur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70815" y="3861594"/>
                        <a:ext cx="1921666" cy="2375718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385D8A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6956502" y="1111930"/>
          <a:ext cx="1943658" cy="2677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5200650" imgH="6724650" progId="Paint.Picture">
                  <p:embed/>
                </p:oleObj>
              </mc:Choice>
              <mc:Fallback>
                <p:oleObj name="" r:id="rId3" imgW="5200650" imgH="6724650" progId="Paint.Pictur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56502" y="1111930"/>
                        <a:ext cx="1943658" cy="26771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</a:t>
            </a:r>
            <a:r>
              <a:rPr lang="zh-CN" altLang="en-US" dirty="0"/>
              <a:t>的研究内容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>
          <a:xfrm>
            <a:off x="179388" y="1125538"/>
            <a:ext cx="8785225" cy="5472112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400" kern="1200" dirty="0">
                <a:latin typeface="+mj-lt"/>
                <a:ea typeface="微软雅黑" panose="020B0503020204020204" pitchFamily="34" charset="-122"/>
              </a:rPr>
              <a:t>数据结构理解</a:t>
            </a:r>
            <a:endParaRPr lang="zh-CN" altLang="en-US" sz="2400" kern="1200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kern="1200" dirty="0">
                <a:latin typeface="+mj-lt"/>
                <a:ea typeface="微软雅黑" panose="020B0503020204020204" pitchFamily="34" charset="-122"/>
              </a:rPr>
              <a:t>图书管的书如何摆放？</a:t>
            </a:r>
            <a:endParaRPr lang="en-US" altLang="zh-CN" kern="1200" dirty="0">
              <a:latin typeface="+mj-lt"/>
              <a:ea typeface="微软雅黑" panose="020B0503020204020204" pitchFamily="34" charset="-122"/>
            </a:endParaRPr>
          </a:p>
          <a:p>
            <a:pPr lvl="2"/>
            <a:r>
              <a:rPr lang="zh-CN" altLang="en-US" kern="1200" dirty="0">
                <a:ea typeface="微软雅黑" panose="020B0503020204020204" pitchFamily="34" charset="-122"/>
              </a:rPr>
              <a:t>新书添加</a:t>
            </a:r>
            <a:endParaRPr lang="en-US" altLang="zh-CN" kern="1200" dirty="0">
              <a:ea typeface="微软雅黑" panose="020B0503020204020204" pitchFamily="34" charset="-122"/>
            </a:endParaRPr>
          </a:p>
          <a:p>
            <a:pPr lvl="2"/>
            <a:r>
              <a:rPr lang="zh-CN" altLang="en-US" kern="1200" dirty="0">
                <a:ea typeface="微软雅黑" panose="020B0503020204020204" pitchFamily="34" charset="-122"/>
              </a:rPr>
              <a:t>查找某本书</a:t>
            </a:r>
            <a:endParaRPr lang="en-US" altLang="zh-CN" kern="1200" dirty="0">
              <a:ea typeface="微软雅黑" panose="020B0503020204020204" pitchFamily="34" charset="-122"/>
            </a:endParaRPr>
          </a:p>
          <a:p>
            <a:pPr lvl="2"/>
            <a:r>
              <a:rPr lang="zh-CN" altLang="en-US" kern="1200" dirty="0">
                <a:solidFill>
                  <a:srgbClr val="0000CC"/>
                </a:solidFill>
                <a:ea typeface="微软雅黑" panose="020B0503020204020204" pitchFamily="34" charset="-122"/>
              </a:rPr>
              <a:t>方法效率和数据组织方式有关！！</a:t>
            </a:r>
            <a:endParaRPr lang="en-US" altLang="zh-CN" kern="1200" dirty="0">
              <a:solidFill>
                <a:srgbClr val="0000CC"/>
              </a:solidFill>
              <a:ea typeface="微软雅黑" panose="020B0503020204020204" pitchFamily="34" charset="-122"/>
            </a:endParaRPr>
          </a:p>
          <a:p>
            <a:pPr lvl="1"/>
            <a:r>
              <a:rPr lang="zh-CN" altLang="en-US" kern="1200" dirty="0">
                <a:latin typeface="+mj-lt"/>
                <a:ea typeface="微软雅黑" panose="020B0503020204020204" pitchFamily="34" charset="-122"/>
              </a:rPr>
              <a:t>菲波那切数列编程问题</a:t>
            </a:r>
            <a:endParaRPr lang="en-US" altLang="zh-CN" kern="1200" dirty="0">
              <a:latin typeface="+mj-lt"/>
              <a:ea typeface="微软雅黑" panose="020B0503020204020204" pitchFamily="34" charset="-122"/>
            </a:endParaRPr>
          </a:p>
          <a:p>
            <a:pPr lvl="2"/>
            <a:r>
              <a:rPr lang="zh-CN" altLang="en-US" kern="1200" dirty="0">
                <a:solidFill>
                  <a:srgbClr val="0000CC"/>
                </a:solidFill>
                <a:ea typeface="微软雅黑" panose="020B0503020204020204" pitchFamily="34" charset="-122"/>
              </a:rPr>
              <a:t>方法效率和空间方式有关！！</a:t>
            </a:r>
            <a:endParaRPr lang="zh-CN" altLang="en-US" kern="1200" dirty="0"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73625" y="1557338"/>
            <a:ext cx="3370263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457200" lvl="0" indent="-457200" eaLnBrk="1" hangingPunct="1">
              <a:spcBef>
                <a:spcPct val="0"/>
              </a:spcBef>
              <a:buFont typeface="宋体" panose="02010600030101010101" pitchFamily="2" charset="-122"/>
              <a:buAutoNum type="arabicPeriod"/>
            </a:pPr>
            <a:r>
              <a:rPr lang="zh-CN" altLang="en-US" dirty="0">
                <a:latin typeface="+mj-lt"/>
              </a:rPr>
              <a:t>任意放置</a:t>
            </a:r>
            <a:endParaRPr lang="en-US" altLang="zh-CN" dirty="0">
              <a:latin typeface="+mj-lt"/>
            </a:endParaRPr>
          </a:p>
          <a:p>
            <a:pPr marL="457200" lvl="0" indent="-457200" eaLnBrk="1" hangingPunct="1">
              <a:spcBef>
                <a:spcPct val="0"/>
              </a:spcBef>
              <a:buFont typeface="宋体" panose="02010600030101010101" pitchFamily="2" charset="-122"/>
              <a:buAutoNum type="arabicPeriod"/>
            </a:pPr>
            <a:r>
              <a:rPr lang="zh-CN" altLang="en-US" dirty="0">
                <a:latin typeface="+mj-lt"/>
              </a:rPr>
              <a:t>字母排序放置</a:t>
            </a:r>
            <a:endParaRPr lang="en-US" altLang="zh-CN" dirty="0">
              <a:latin typeface="+mj-lt"/>
            </a:endParaRPr>
          </a:p>
          <a:p>
            <a:pPr marL="457200" lvl="0" indent="-457200" eaLnBrk="1" hangingPunct="1">
              <a:spcBef>
                <a:spcPct val="0"/>
              </a:spcBef>
              <a:buFont typeface="宋体" panose="02010600030101010101" pitchFamily="2" charset="-122"/>
              <a:buAutoNum type="arabicPeriod"/>
            </a:pPr>
            <a:r>
              <a:rPr lang="zh-CN" altLang="en-US" dirty="0">
                <a:latin typeface="+mj-lt"/>
              </a:rPr>
              <a:t>分类，排序放置</a:t>
            </a:r>
            <a:endParaRPr lang="zh-CN" altLang="en-US" dirty="0">
              <a:latin typeface="+mj-lt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4978400" y="4110038"/>
          <a:ext cx="3656013" cy="248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3971925" imgH="2962275" progId="Paint.Picture">
                  <p:embed/>
                </p:oleObj>
              </mc:Choice>
              <mc:Fallback>
                <p:oleObj name="" r:id="rId1" imgW="3971925" imgH="2962275" progId="Paint.Picture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78400" y="4110038"/>
                        <a:ext cx="3656013" cy="2487612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385D8A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1447800" y="4110038"/>
          <a:ext cx="3425825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3676650" imgH="2171700" progId="Paint.Picture">
                  <p:embed/>
                </p:oleObj>
              </mc:Choice>
              <mc:Fallback>
                <p:oleObj name="" r:id="rId3" imgW="3676650" imgH="2171700" progId="Paint.Picture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4110038"/>
                        <a:ext cx="3425825" cy="2117725"/>
                      </a:xfrm>
                      <a:prstGeom prst="rect">
                        <a:avLst/>
                      </a:prstGeom>
                      <a:noFill/>
                      <a:ln w="12700" cap="flat" cmpd="sng">
                        <a:solidFill>
                          <a:srgbClr val="385D8A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</a:t>
            </a:r>
            <a:r>
              <a:rPr lang="zh-CN" altLang="en-US" dirty="0"/>
              <a:t>的研究内容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>
          <a:xfrm>
            <a:off x="179388" y="1125538"/>
            <a:ext cx="8785225" cy="5472112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数据结构作用</a:t>
            </a:r>
            <a:endPara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1663700"/>
            <a:ext cx="7597775" cy="38950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</a:t>
            </a:r>
            <a:r>
              <a:rPr lang="zh-CN" altLang="en-US" dirty="0"/>
              <a:t>的研究内容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idx="1"/>
          </p:nvPr>
        </p:nvSpPr>
        <p:spPr>
          <a:xfrm>
            <a:off x="179388" y="1125538"/>
            <a:ext cx="8785225" cy="5472112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数据结构课程目的</a:t>
            </a:r>
            <a:endPara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Box 1027"/>
          <p:cNvSpPr txBox="1">
            <a:spLocks noChangeArrowheads="1"/>
          </p:cNvSpPr>
          <p:nvPr/>
        </p:nvSpPr>
        <p:spPr bwMode="auto">
          <a:xfrm>
            <a:off x="937418" y="1671860"/>
            <a:ext cx="18473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2200" b="0" i="0" u="none" strike="noStrike" kern="1200" cap="none" spc="0" normalizeH="0" baseline="0" noProof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Rectangle 1029"/>
          <p:cNvSpPr>
            <a:spLocks noChangeArrowheads="1"/>
          </p:cNvSpPr>
          <p:nvPr/>
        </p:nvSpPr>
        <p:spPr bwMode="auto">
          <a:xfrm>
            <a:off x="1381918" y="1702023"/>
            <a:ext cx="719137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能够分析研究计算机加工的对象的特性，获得其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逻辑结构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，根据需求，选择合适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存贮结构及其相应的算法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；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7056" y="1825848"/>
            <a:ext cx="657225" cy="663575"/>
            <a:chOff x="4929188" y="1303338"/>
            <a:chExt cx="501650" cy="506412"/>
          </a:xfrm>
        </p:grpSpPr>
        <p:sp>
          <p:nvSpPr>
            <p:cNvPr id="22" name="Freeform 6"/>
            <p:cNvSpPr/>
            <p:nvPr/>
          </p:nvSpPr>
          <p:spPr bwMode="auto">
            <a:xfrm>
              <a:off x="4929188" y="1303338"/>
              <a:ext cx="501650" cy="506412"/>
            </a:xfrm>
            <a:custGeom>
              <a:avLst/>
              <a:gdLst>
                <a:gd name="T0" fmla="*/ 134 w 134"/>
                <a:gd name="T1" fmla="*/ 36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6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6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6"/>
                  </a:ln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4995832" y="1359068"/>
              <a:ext cx="371997" cy="205957"/>
            </a:xfrm>
            <a:custGeom>
              <a:avLst/>
              <a:gdLst>
                <a:gd name="T0" fmla="*/ 97 w 99"/>
                <a:gd name="T1" fmla="*/ 44 h 55"/>
                <a:gd name="T2" fmla="*/ 50 w 99"/>
                <a:gd name="T3" fmla="*/ 0 h 55"/>
                <a:gd name="T4" fmla="*/ 3 w 99"/>
                <a:gd name="T5" fmla="*/ 44 h 55"/>
                <a:gd name="T6" fmla="*/ 3 w 99"/>
                <a:gd name="T7" fmla="*/ 53 h 55"/>
                <a:gd name="T8" fmla="*/ 8 w 99"/>
                <a:gd name="T9" fmla="*/ 55 h 55"/>
                <a:gd name="T10" fmla="*/ 12 w 99"/>
                <a:gd name="T11" fmla="*/ 53 h 55"/>
                <a:gd name="T12" fmla="*/ 50 w 99"/>
                <a:gd name="T13" fmla="*/ 18 h 55"/>
                <a:gd name="T14" fmla="*/ 87 w 99"/>
                <a:gd name="T15" fmla="*/ 53 h 55"/>
                <a:gd name="T16" fmla="*/ 92 w 99"/>
                <a:gd name="T17" fmla="*/ 55 h 55"/>
                <a:gd name="T18" fmla="*/ 97 w 99"/>
                <a:gd name="T19" fmla="*/ 53 h 55"/>
                <a:gd name="T20" fmla="*/ 97 w 99"/>
                <a:gd name="T2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5">
                  <a:moveTo>
                    <a:pt x="97" y="44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6"/>
                    <a:pt x="0" y="50"/>
                    <a:pt x="3" y="53"/>
                  </a:cubicBezTo>
                  <a:cubicBezTo>
                    <a:pt x="4" y="54"/>
                    <a:pt x="6" y="55"/>
                    <a:pt x="8" y="55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9" y="54"/>
                    <a:pt x="90" y="55"/>
                    <a:pt x="92" y="55"/>
                  </a:cubicBezTo>
                  <a:cubicBezTo>
                    <a:pt x="94" y="55"/>
                    <a:pt x="96" y="54"/>
                    <a:pt x="97" y="53"/>
                  </a:cubicBezTo>
                  <a:cubicBezTo>
                    <a:pt x="99" y="50"/>
                    <a:pt x="99" y="46"/>
                    <a:pt x="97" y="44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5056418" y="1446296"/>
              <a:ext cx="255672" cy="265321"/>
            </a:xfrm>
            <a:custGeom>
              <a:avLst/>
              <a:gdLst>
                <a:gd name="T0" fmla="*/ 0 w 68"/>
                <a:gd name="T1" fmla="*/ 32 h 71"/>
                <a:gd name="T2" fmla="*/ 0 w 68"/>
                <a:gd name="T3" fmla="*/ 68 h 71"/>
                <a:gd name="T4" fmla="*/ 5 w 68"/>
                <a:gd name="T5" fmla="*/ 71 h 71"/>
                <a:gd name="T6" fmla="*/ 22 w 68"/>
                <a:gd name="T7" fmla="*/ 71 h 71"/>
                <a:gd name="T8" fmla="*/ 22 w 68"/>
                <a:gd name="T9" fmla="*/ 44 h 71"/>
                <a:gd name="T10" fmla="*/ 46 w 68"/>
                <a:gd name="T11" fmla="*/ 44 h 71"/>
                <a:gd name="T12" fmla="*/ 46 w 68"/>
                <a:gd name="T13" fmla="*/ 71 h 71"/>
                <a:gd name="T14" fmla="*/ 63 w 68"/>
                <a:gd name="T15" fmla="*/ 71 h 71"/>
                <a:gd name="T16" fmla="*/ 68 w 68"/>
                <a:gd name="T17" fmla="*/ 68 h 71"/>
                <a:gd name="T18" fmla="*/ 68 w 68"/>
                <a:gd name="T19" fmla="*/ 32 h 71"/>
                <a:gd name="T20" fmla="*/ 34 w 68"/>
                <a:gd name="T21" fmla="*/ 0 h 71"/>
                <a:gd name="T22" fmla="*/ 0 w 68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71">
                  <a:moveTo>
                    <a:pt x="0" y="3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1"/>
                    <a:pt x="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1"/>
                    <a:pt x="68" y="70"/>
                    <a:pt x="68" y="68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70706" y="2852960"/>
            <a:ext cx="663575" cy="661988"/>
            <a:chOff x="1339850" y="2163763"/>
            <a:chExt cx="506413" cy="506412"/>
          </a:xfrm>
        </p:grpSpPr>
        <p:sp>
          <p:nvSpPr>
            <p:cNvPr id="18" name="Freeform 13"/>
            <p:cNvSpPr/>
            <p:nvPr/>
          </p:nvSpPr>
          <p:spPr bwMode="auto">
            <a:xfrm>
              <a:off x="1339850" y="2163763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7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7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1499770" y="2276704"/>
              <a:ext cx="176881" cy="104440"/>
            </a:xfrm>
            <a:custGeom>
              <a:avLst/>
              <a:gdLst>
                <a:gd name="T0" fmla="*/ 111 w 111"/>
                <a:gd name="T1" fmla="*/ 0 h 66"/>
                <a:gd name="T2" fmla="*/ 55 w 111"/>
                <a:gd name="T3" fmla="*/ 0 h 66"/>
                <a:gd name="T4" fmla="*/ 55 w 111"/>
                <a:gd name="T5" fmla="*/ 54 h 66"/>
                <a:gd name="T6" fmla="*/ 14 w 111"/>
                <a:gd name="T7" fmla="*/ 54 h 66"/>
                <a:gd name="T8" fmla="*/ 14 w 111"/>
                <a:gd name="T9" fmla="*/ 0 h 66"/>
                <a:gd name="T10" fmla="*/ 0 w 111"/>
                <a:gd name="T11" fmla="*/ 0 h 66"/>
                <a:gd name="T12" fmla="*/ 0 w 111"/>
                <a:gd name="T13" fmla="*/ 66 h 66"/>
                <a:gd name="T14" fmla="*/ 111 w 111"/>
                <a:gd name="T15" fmla="*/ 66 h 66"/>
                <a:gd name="T16" fmla="*/ 111 w 1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6">
                  <a:moveTo>
                    <a:pt x="111" y="0"/>
                  </a:moveTo>
                  <a:lnTo>
                    <a:pt x="55" y="0"/>
                  </a:lnTo>
                  <a:lnTo>
                    <a:pt x="55" y="54"/>
                  </a:lnTo>
                  <a:lnTo>
                    <a:pt x="14" y="5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11" y="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1447674" y="2276704"/>
              <a:ext cx="289552" cy="278101"/>
            </a:xfrm>
            <a:custGeom>
              <a:avLst/>
              <a:gdLst>
                <a:gd name="T0" fmla="*/ 72 w 77"/>
                <a:gd name="T1" fmla="*/ 0 h 74"/>
                <a:gd name="T2" fmla="*/ 64 w 77"/>
                <a:gd name="T3" fmla="*/ 0 h 74"/>
                <a:gd name="T4" fmla="*/ 64 w 77"/>
                <a:gd name="T5" fmla="*/ 31 h 74"/>
                <a:gd name="T6" fmla="*/ 10 w 77"/>
                <a:gd name="T7" fmla="*/ 31 h 74"/>
                <a:gd name="T8" fmla="*/ 10 w 77"/>
                <a:gd name="T9" fmla="*/ 0 h 74"/>
                <a:gd name="T10" fmla="*/ 5 w 77"/>
                <a:gd name="T11" fmla="*/ 0 h 74"/>
                <a:gd name="T12" fmla="*/ 0 w 77"/>
                <a:gd name="T13" fmla="*/ 6 h 74"/>
                <a:gd name="T14" fmla="*/ 0 w 77"/>
                <a:gd name="T15" fmla="*/ 68 h 74"/>
                <a:gd name="T16" fmla="*/ 5 w 77"/>
                <a:gd name="T17" fmla="*/ 74 h 74"/>
                <a:gd name="T18" fmla="*/ 72 w 77"/>
                <a:gd name="T19" fmla="*/ 74 h 74"/>
                <a:gd name="T20" fmla="*/ 77 w 77"/>
                <a:gd name="T21" fmla="*/ 68 h 74"/>
                <a:gd name="T22" fmla="*/ 77 w 77"/>
                <a:gd name="T23" fmla="*/ 6 h 74"/>
                <a:gd name="T24" fmla="*/ 72 w 77"/>
                <a:gd name="T25" fmla="*/ 0 h 74"/>
                <a:gd name="T26" fmla="*/ 38 w 77"/>
                <a:gd name="T27" fmla="*/ 65 h 74"/>
                <a:gd name="T28" fmla="*/ 22 w 77"/>
                <a:gd name="T29" fmla="*/ 49 h 74"/>
                <a:gd name="T30" fmla="*/ 38 w 77"/>
                <a:gd name="T31" fmla="*/ 33 h 74"/>
                <a:gd name="T32" fmla="*/ 54 w 77"/>
                <a:gd name="T33" fmla="*/ 49 h 74"/>
                <a:gd name="T34" fmla="*/ 38 w 77"/>
                <a:gd name="T3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4">
                  <a:moveTo>
                    <a:pt x="7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2" y="74"/>
                    <a:pt x="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5" y="74"/>
                    <a:pt x="77" y="72"/>
                    <a:pt x="77" y="68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5" y="0"/>
                    <a:pt x="72" y="0"/>
                  </a:cubicBezTo>
                  <a:close/>
                  <a:moveTo>
                    <a:pt x="38" y="65"/>
                  </a:moveTo>
                  <a:cubicBezTo>
                    <a:pt x="29" y="65"/>
                    <a:pt x="22" y="58"/>
                    <a:pt x="22" y="49"/>
                  </a:cubicBezTo>
                  <a:cubicBezTo>
                    <a:pt x="22" y="40"/>
                    <a:pt x="29" y="33"/>
                    <a:pt x="38" y="33"/>
                  </a:cubicBezTo>
                  <a:cubicBezTo>
                    <a:pt x="46" y="33"/>
                    <a:pt x="54" y="40"/>
                    <a:pt x="54" y="49"/>
                  </a:cubicBezTo>
                  <a:cubicBezTo>
                    <a:pt x="54" y="58"/>
                    <a:pt x="46" y="65"/>
                    <a:pt x="38" y="65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1549442" y="2418790"/>
              <a:ext cx="82383" cy="82580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7056" y="3914998"/>
            <a:ext cx="657225" cy="663575"/>
            <a:chOff x="5093055" y="2766720"/>
            <a:chExt cx="501650" cy="506413"/>
          </a:xfrm>
        </p:grpSpPr>
        <p:sp>
          <p:nvSpPr>
            <p:cNvPr id="14" name="Freeform 21"/>
            <p:cNvSpPr/>
            <p:nvPr/>
          </p:nvSpPr>
          <p:spPr bwMode="auto">
            <a:xfrm>
              <a:off x="5093055" y="2766720"/>
              <a:ext cx="501650" cy="506413"/>
            </a:xfrm>
            <a:custGeom>
              <a:avLst/>
              <a:gdLst>
                <a:gd name="T0" fmla="*/ 134 w 134"/>
                <a:gd name="T1" fmla="*/ 37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7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7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7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5200897" y="3069599"/>
              <a:ext cx="98149" cy="99344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3"/>
            <p:cNvSpPr/>
            <p:nvPr/>
          </p:nvSpPr>
          <p:spPr bwMode="auto">
            <a:xfrm>
              <a:off x="5211803" y="2970254"/>
              <a:ext cx="181757" cy="179304"/>
            </a:xfrm>
            <a:custGeom>
              <a:avLst/>
              <a:gdLst>
                <a:gd name="T0" fmla="*/ 6 w 48"/>
                <a:gd name="T1" fmla="*/ 0 h 48"/>
                <a:gd name="T2" fmla="*/ 0 w 48"/>
                <a:gd name="T3" fmla="*/ 7 h 48"/>
                <a:gd name="T4" fmla="*/ 6 w 48"/>
                <a:gd name="T5" fmla="*/ 13 h 48"/>
                <a:gd name="T6" fmla="*/ 35 w 48"/>
                <a:gd name="T7" fmla="*/ 42 h 48"/>
                <a:gd name="T8" fmla="*/ 42 w 48"/>
                <a:gd name="T9" fmla="*/ 48 h 48"/>
                <a:gd name="T10" fmla="*/ 48 w 48"/>
                <a:gd name="T11" fmla="*/ 42 h 48"/>
                <a:gd name="T12" fmla="*/ 6 w 4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2" y="13"/>
                    <a:pt x="35" y="26"/>
                    <a:pt x="35" y="42"/>
                  </a:cubicBezTo>
                  <a:cubicBezTo>
                    <a:pt x="35" y="45"/>
                    <a:pt x="38" y="48"/>
                    <a:pt x="42" y="48"/>
                  </a:cubicBezTo>
                  <a:cubicBezTo>
                    <a:pt x="45" y="48"/>
                    <a:pt x="48" y="45"/>
                    <a:pt x="48" y="42"/>
                  </a:cubicBezTo>
                  <a:cubicBezTo>
                    <a:pt x="48" y="19"/>
                    <a:pt x="29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4"/>
            <p:cNvSpPr/>
            <p:nvPr/>
          </p:nvSpPr>
          <p:spPr bwMode="auto">
            <a:xfrm>
              <a:off x="5211803" y="2870910"/>
              <a:ext cx="278694" cy="278648"/>
            </a:xfrm>
            <a:custGeom>
              <a:avLst/>
              <a:gdLst>
                <a:gd name="T0" fmla="*/ 6 w 74"/>
                <a:gd name="T1" fmla="*/ 0 h 74"/>
                <a:gd name="T2" fmla="*/ 0 w 74"/>
                <a:gd name="T3" fmla="*/ 7 h 74"/>
                <a:gd name="T4" fmla="*/ 6 w 74"/>
                <a:gd name="T5" fmla="*/ 13 h 74"/>
                <a:gd name="T6" fmla="*/ 61 w 74"/>
                <a:gd name="T7" fmla="*/ 68 h 74"/>
                <a:gd name="T8" fmla="*/ 68 w 74"/>
                <a:gd name="T9" fmla="*/ 74 h 74"/>
                <a:gd name="T10" fmla="*/ 74 w 74"/>
                <a:gd name="T11" fmla="*/ 68 h 74"/>
                <a:gd name="T12" fmla="*/ 6 w 74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37" y="13"/>
                    <a:pt x="61" y="38"/>
                    <a:pt x="61" y="68"/>
                  </a:cubicBezTo>
                  <a:cubicBezTo>
                    <a:pt x="61" y="71"/>
                    <a:pt x="64" y="74"/>
                    <a:pt x="68" y="74"/>
                  </a:cubicBezTo>
                  <a:cubicBezTo>
                    <a:pt x="71" y="74"/>
                    <a:pt x="74" y="71"/>
                    <a:pt x="74" y="68"/>
                  </a:cubicBezTo>
                  <a:cubicBezTo>
                    <a:pt x="74" y="30"/>
                    <a:pt x="44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70706" y="4999260"/>
            <a:ext cx="663575" cy="661988"/>
            <a:chOff x="6137274" y="1900165"/>
            <a:chExt cx="506413" cy="506412"/>
          </a:xfrm>
        </p:grpSpPr>
        <p:sp>
          <p:nvSpPr>
            <p:cNvPr id="12" name="Freeform 29"/>
            <p:cNvSpPr/>
            <p:nvPr/>
          </p:nvSpPr>
          <p:spPr bwMode="auto">
            <a:xfrm>
              <a:off x="6137274" y="1900165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6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6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30"/>
            <p:cNvSpPr>
              <a:spLocks noEditPoints="1"/>
            </p:cNvSpPr>
            <p:nvPr/>
          </p:nvSpPr>
          <p:spPr bwMode="auto">
            <a:xfrm>
              <a:off x="6208753" y="1979102"/>
              <a:ext cx="327109" cy="325464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Rectangle 1029"/>
          <p:cNvSpPr>
            <a:spLocks noChangeArrowheads="1"/>
          </p:cNvSpPr>
          <p:nvPr/>
        </p:nvSpPr>
        <p:spPr bwMode="auto">
          <a:xfrm>
            <a:off x="1323181" y="2929160"/>
            <a:ext cx="3414713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学习一些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常用的算法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；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Rectangle 1029"/>
          <p:cNvSpPr>
            <a:spLocks noChangeArrowheads="1"/>
          </p:cNvSpPr>
          <p:nvPr/>
        </p:nvSpPr>
        <p:spPr bwMode="auto">
          <a:xfrm>
            <a:off x="1375568" y="3792760"/>
            <a:ext cx="7126288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复杂程序设计的训练过程，要求编写的程序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结构清楚和正确易读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；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Rectangle 1029"/>
          <p:cNvSpPr>
            <a:spLocks noChangeArrowheads="1"/>
          </p:cNvSpPr>
          <p:nvPr/>
        </p:nvSpPr>
        <p:spPr bwMode="auto">
          <a:xfrm>
            <a:off x="1447006" y="5043710"/>
            <a:ext cx="7126288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初步掌握算法的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时间分析和空间分析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</a:t>
            </a:r>
            <a:r>
              <a:rPr lang="zh-CN" altLang="en-US" sz="2200" dirty="0">
                <a:solidFill>
                  <a:srgbClr val="00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>
              <a:latin typeface="Calibri" panose="020F0502020204030204" pitchFamily="34" charset="0"/>
            </a:endParaRPr>
          </a:p>
        </p:txBody>
      </p:sp>
      <p:grpSp>
        <p:nvGrpSpPr>
          <p:cNvPr id="10244" name="组合 42"/>
          <p:cNvGrpSpPr/>
          <p:nvPr/>
        </p:nvGrpSpPr>
        <p:grpSpPr>
          <a:xfrm>
            <a:off x="1003300" y="1484313"/>
            <a:ext cx="7240588" cy="679450"/>
            <a:chOff x="1002524" y="1484766"/>
            <a:chExt cx="7241884" cy="678766"/>
          </a:xfrm>
        </p:grpSpPr>
        <p:grpSp>
          <p:nvGrpSpPr>
            <p:cNvPr id="10269" name="组合 10"/>
            <p:cNvGrpSpPr/>
            <p:nvPr/>
          </p:nvGrpSpPr>
          <p:grpSpPr>
            <a:xfrm>
              <a:off x="1002524" y="1484766"/>
              <a:ext cx="7241884" cy="678766"/>
              <a:chOff x="4181203" y="1522776"/>
              <a:chExt cx="4074496" cy="450454"/>
            </a:xfrm>
          </p:grpSpPr>
          <p:sp>
            <p:nvSpPr>
              <p:cNvPr id="5" name="矩形 4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 bwMode="auto">
              <a:xfrm>
                <a:off x="4650204" y="1591186"/>
                <a:ext cx="3605495" cy="3062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数据结构的研究内容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70" name="TextBox 23"/>
            <p:cNvSpPr txBox="1"/>
            <p:nvPr/>
          </p:nvSpPr>
          <p:spPr>
            <a:xfrm>
              <a:off x="1187624" y="1599183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1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5" name="组合 41"/>
          <p:cNvGrpSpPr/>
          <p:nvPr/>
        </p:nvGrpSpPr>
        <p:grpSpPr>
          <a:xfrm>
            <a:off x="1003300" y="2276475"/>
            <a:ext cx="7240588" cy="679450"/>
            <a:chOff x="1002524" y="2276872"/>
            <a:chExt cx="7241884" cy="678766"/>
          </a:xfrm>
        </p:grpSpPr>
        <p:grpSp>
          <p:nvGrpSpPr>
            <p:cNvPr id="10262" name="组合 10"/>
            <p:cNvGrpSpPr/>
            <p:nvPr/>
          </p:nvGrpSpPr>
          <p:grpSpPr>
            <a:xfrm>
              <a:off x="1002524" y="2276872"/>
              <a:ext cx="7241884" cy="678766"/>
              <a:chOff x="4181203" y="1522776"/>
              <a:chExt cx="4074496" cy="450454"/>
            </a:xfrm>
          </p:grpSpPr>
          <p:sp>
            <p:nvSpPr>
              <p:cNvPr id="26" name="矩形 25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 bwMode="auto">
              <a:xfrm>
                <a:off x="4650204" y="1591186"/>
                <a:ext cx="3605495" cy="3062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数据结构的基本概念和术语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63" name="TextBox 28"/>
            <p:cNvSpPr txBox="1"/>
            <p:nvPr/>
          </p:nvSpPr>
          <p:spPr>
            <a:xfrm>
              <a:off x="1187624" y="2391289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2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6" name="组合 40"/>
          <p:cNvGrpSpPr/>
          <p:nvPr/>
        </p:nvGrpSpPr>
        <p:grpSpPr>
          <a:xfrm>
            <a:off x="1003300" y="3068638"/>
            <a:ext cx="7240588" cy="679450"/>
            <a:chOff x="1002524" y="3068960"/>
            <a:chExt cx="7241884" cy="678766"/>
          </a:xfrm>
        </p:grpSpPr>
        <p:grpSp>
          <p:nvGrpSpPr>
            <p:cNvPr id="10255" name="组合 10"/>
            <p:cNvGrpSpPr/>
            <p:nvPr/>
          </p:nvGrpSpPr>
          <p:grpSpPr>
            <a:xfrm>
              <a:off x="1002524" y="3068960"/>
              <a:ext cx="7241884" cy="678766"/>
              <a:chOff x="4181203" y="1522776"/>
              <a:chExt cx="4074496" cy="450454"/>
            </a:xfrm>
          </p:grpSpPr>
          <p:sp>
            <p:nvSpPr>
              <p:cNvPr id="31" name="矩形 30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 bwMode="auto">
              <a:xfrm>
                <a:off x="4650204" y="1591186"/>
                <a:ext cx="3605495" cy="30310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抽象数据类型的表示与实现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56" name="TextBox 33"/>
            <p:cNvSpPr txBox="1"/>
            <p:nvPr/>
          </p:nvSpPr>
          <p:spPr>
            <a:xfrm>
              <a:off x="1187624" y="318337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3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7" name="组合 39"/>
          <p:cNvGrpSpPr/>
          <p:nvPr/>
        </p:nvGrpSpPr>
        <p:grpSpPr>
          <a:xfrm>
            <a:off x="1003300" y="3860800"/>
            <a:ext cx="7240588" cy="679450"/>
            <a:chOff x="1002524" y="3861048"/>
            <a:chExt cx="7241884" cy="678766"/>
          </a:xfrm>
        </p:grpSpPr>
        <p:grpSp>
          <p:nvGrpSpPr>
            <p:cNvPr id="10248" name="组合 10"/>
            <p:cNvGrpSpPr/>
            <p:nvPr/>
          </p:nvGrpSpPr>
          <p:grpSpPr>
            <a:xfrm>
              <a:off x="1002524" y="3861048"/>
              <a:ext cx="7241884" cy="678766"/>
              <a:chOff x="4181203" y="1522776"/>
              <a:chExt cx="4074496" cy="450454"/>
            </a:xfrm>
          </p:grpSpPr>
          <p:sp>
            <p:nvSpPr>
              <p:cNvPr id="36" name="矩形 35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 bwMode="auto">
              <a:xfrm>
                <a:off x="4650204" y="1591186"/>
                <a:ext cx="3605495" cy="3062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算法和算法分析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49" name="TextBox 38"/>
            <p:cNvSpPr txBox="1"/>
            <p:nvPr/>
          </p:nvSpPr>
          <p:spPr>
            <a:xfrm>
              <a:off x="1187624" y="3975465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4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891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数据元素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数据项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数据对象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数据结构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逻辑结构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物理结构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891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-data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对客观事物的符号表示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能输入到计算机中并被计算机程序处理的符号的总称。例如：图像、声音等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1188" y="2997200"/>
            <a:ext cx="4392612" cy="1954213"/>
            <a:chOff x="317500" y="2997200"/>
            <a:chExt cx="5334000" cy="2465118"/>
          </a:xfrm>
        </p:grpSpPr>
        <p:grpSp>
          <p:nvGrpSpPr>
            <p:cNvPr id="21510" name="Group 111"/>
            <p:cNvGrpSpPr/>
            <p:nvPr/>
          </p:nvGrpSpPr>
          <p:grpSpPr>
            <a:xfrm>
              <a:off x="317500" y="2997200"/>
              <a:ext cx="5334000" cy="2465118"/>
              <a:chOff x="-3" y="-3"/>
              <a:chExt cx="3373" cy="1753"/>
            </a:xfrm>
          </p:grpSpPr>
          <p:grpSp>
            <p:nvGrpSpPr>
              <p:cNvPr id="21515" name="Group 112"/>
              <p:cNvGrpSpPr/>
              <p:nvPr/>
            </p:nvGrpSpPr>
            <p:grpSpPr>
              <a:xfrm>
                <a:off x="0" y="0"/>
                <a:ext cx="3367" cy="1750"/>
                <a:chOff x="0" y="0"/>
                <a:chExt cx="3367" cy="1750"/>
              </a:xfrm>
            </p:grpSpPr>
            <p:grpSp>
              <p:nvGrpSpPr>
                <p:cNvPr id="21517" name="Group 113"/>
                <p:cNvGrpSpPr/>
                <p:nvPr/>
              </p:nvGrpSpPr>
              <p:grpSpPr>
                <a:xfrm>
                  <a:off x="0" y="0"/>
                  <a:ext cx="911" cy="288"/>
                  <a:chOff x="0" y="0"/>
                  <a:chExt cx="911" cy="288"/>
                </a:xfrm>
              </p:grpSpPr>
              <p:sp>
                <p:nvSpPr>
                  <p:cNvPr id="16488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-3" y="0"/>
                    <a:ext cx="914" cy="288"/>
                  </a:xfrm>
                  <a:prstGeom prst="rect">
                    <a:avLst/>
                  </a:prstGeom>
                  <a:solidFill>
                    <a:srgbClr val="FFCCCC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1610" name="Group 115"/>
                  <p:cNvGrpSpPr/>
                  <p:nvPr/>
                </p:nvGrpSpPr>
                <p:grpSpPr>
                  <a:xfrm>
                    <a:off x="0" y="0"/>
                    <a:ext cx="911" cy="288"/>
                    <a:chOff x="0" y="0"/>
                    <a:chExt cx="911" cy="288"/>
                  </a:xfrm>
                </p:grpSpPr>
                <p:sp>
                  <p:nvSpPr>
                    <p:cNvPr id="3" name="Rectangle 1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0"/>
                      <a:ext cx="914" cy="288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>
                      <a:noFill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黑体" panose="02010609060101010101" pitchFamily="49" charset="-122"/>
                          <a:cs typeface="+mn-cs"/>
                          <a:sym typeface="+mn-ea"/>
                        </a:rPr>
                        <a:t>学号</a:t>
                      </a:r>
                      <a:endParaRPr kumimoji="1" lang="zh-CN" alt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endParaRPr>
                    </a:p>
                  </p:txBody>
                </p:sp>
                <p:sp>
                  <p:nvSpPr>
                    <p:cNvPr id="16491" name="Rectangle 1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3" y="0"/>
                      <a:ext cx="914" cy="288"/>
                    </a:xfrm>
                    <a:prstGeom prst="rect">
                      <a:avLst/>
                    </a:prstGeom>
                    <a:noFill/>
                    <a:ln w="7">
                      <a:solidFill>
                        <a:srgbClr val="A0A0A0"/>
                      </a:solidFill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1518" name="Group 118"/>
                <p:cNvGrpSpPr/>
                <p:nvPr/>
              </p:nvGrpSpPr>
              <p:grpSpPr>
                <a:xfrm>
                  <a:off x="911" y="0"/>
                  <a:ext cx="577" cy="288"/>
                  <a:chOff x="911" y="0"/>
                  <a:chExt cx="577" cy="288"/>
                </a:xfrm>
              </p:grpSpPr>
              <p:sp>
                <p:nvSpPr>
                  <p:cNvPr id="16484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911" y="0"/>
                    <a:ext cx="577" cy="288"/>
                  </a:xfrm>
                  <a:prstGeom prst="rect">
                    <a:avLst/>
                  </a:prstGeom>
                  <a:solidFill>
                    <a:srgbClr val="FFCCCC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1606" name="Group 120"/>
                  <p:cNvGrpSpPr/>
                  <p:nvPr/>
                </p:nvGrpSpPr>
                <p:grpSpPr>
                  <a:xfrm>
                    <a:off x="911" y="0"/>
                    <a:ext cx="577" cy="288"/>
                    <a:chOff x="911" y="0"/>
                    <a:chExt cx="577" cy="288"/>
                  </a:xfrm>
                </p:grpSpPr>
                <p:sp>
                  <p:nvSpPr>
                    <p:cNvPr id="4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1" y="0"/>
                      <a:ext cx="577" cy="288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>
                      <a:noFill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黑体" panose="02010609060101010101" pitchFamily="49" charset="-122"/>
                          <a:cs typeface="+mn-cs"/>
                          <a:sym typeface="+mn-ea"/>
                        </a:rPr>
                        <a:t>姓名</a:t>
                      </a:r>
                      <a:endParaRPr kumimoji="1" lang="zh-CN" alt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endParaRPr>
                    </a:p>
                  </p:txBody>
                </p:sp>
                <p:sp>
                  <p:nvSpPr>
                    <p:cNvPr id="16487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11" y="0"/>
                      <a:ext cx="577" cy="288"/>
                    </a:xfrm>
                    <a:prstGeom prst="rect">
                      <a:avLst/>
                    </a:prstGeom>
                    <a:noFill/>
                    <a:ln w="7">
                      <a:solidFill>
                        <a:srgbClr val="A0A0A0"/>
                      </a:solidFill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1519" name="Group 123"/>
                <p:cNvGrpSpPr/>
                <p:nvPr/>
              </p:nvGrpSpPr>
              <p:grpSpPr>
                <a:xfrm>
                  <a:off x="1488" y="0"/>
                  <a:ext cx="577" cy="288"/>
                  <a:chOff x="1488" y="0"/>
                  <a:chExt cx="577" cy="288"/>
                </a:xfrm>
              </p:grpSpPr>
              <p:sp>
                <p:nvSpPr>
                  <p:cNvPr id="16480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0"/>
                    <a:ext cx="580" cy="288"/>
                  </a:xfrm>
                  <a:prstGeom prst="rect">
                    <a:avLst/>
                  </a:prstGeom>
                  <a:solidFill>
                    <a:srgbClr val="FFCCCC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1602" name="Group 125"/>
                  <p:cNvGrpSpPr/>
                  <p:nvPr/>
                </p:nvGrpSpPr>
                <p:grpSpPr>
                  <a:xfrm>
                    <a:off x="1488" y="0"/>
                    <a:ext cx="577" cy="288"/>
                    <a:chOff x="1488" y="0"/>
                    <a:chExt cx="577" cy="288"/>
                  </a:xfrm>
                </p:grpSpPr>
                <p:sp>
                  <p:nvSpPr>
                    <p:cNvPr id="5" name="Rectangle 1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0"/>
                      <a:ext cx="580" cy="288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>
                      <a:noFill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黑体" panose="02010609060101010101" pitchFamily="49" charset="-122"/>
                          <a:cs typeface="+mn-cs"/>
                          <a:sym typeface="+mn-ea"/>
                        </a:rPr>
                        <a:t>语文</a:t>
                      </a:r>
                      <a:endParaRPr kumimoji="1" lang="zh-CN" alt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endParaRPr>
                    </a:p>
                  </p:txBody>
                </p:sp>
                <p:sp>
                  <p:nvSpPr>
                    <p:cNvPr id="16483" name="Rectangle 1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88" y="0"/>
                      <a:ext cx="580" cy="288"/>
                    </a:xfrm>
                    <a:prstGeom prst="rect">
                      <a:avLst/>
                    </a:prstGeom>
                    <a:noFill/>
                    <a:ln w="7">
                      <a:solidFill>
                        <a:srgbClr val="A0A0A0"/>
                      </a:solidFill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1520" name="Group 128"/>
                <p:cNvGrpSpPr/>
                <p:nvPr/>
              </p:nvGrpSpPr>
              <p:grpSpPr>
                <a:xfrm>
                  <a:off x="2065" y="0"/>
                  <a:ext cx="577" cy="288"/>
                  <a:chOff x="2065" y="0"/>
                  <a:chExt cx="577" cy="288"/>
                </a:xfrm>
              </p:grpSpPr>
              <p:sp>
                <p:nvSpPr>
                  <p:cNvPr id="16476" name="Rectangle 129"/>
                  <p:cNvSpPr>
                    <a:spLocks noChangeArrowheads="1"/>
                  </p:cNvSpPr>
                  <p:nvPr/>
                </p:nvSpPr>
                <p:spPr bwMode="auto">
                  <a:xfrm>
                    <a:off x="2068" y="0"/>
                    <a:ext cx="577" cy="288"/>
                  </a:xfrm>
                  <a:prstGeom prst="rect">
                    <a:avLst/>
                  </a:prstGeom>
                  <a:solidFill>
                    <a:srgbClr val="FFCCCC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1598" name="Group 130"/>
                  <p:cNvGrpSpPr/>
                  <p:nvPr/>
                </p:nvGrpSpPr>
                <p:grpSpPr>
                  <a:xfrm>
                    <a:off x="2065" y="0"/>
                    <a:ext cx="577" cy="288"/>
                    <a:chOff x="2065" y="0"/>
                    <a:chExt cx="577" cy="288"/>
                  </a:xfrm>
                </p:grpSpPr>
                <p:sp>
                  <p:nvSpPr>
                    <p:cNvPr id="6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68" y="0"/>
                      <a:ext cx="577" cy="288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>
                      <a:noFill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黑体" panose="02010609060101010101" pitchFamily="49" charset="-122"/>
                          <a:cs typeface="+mn-cs"/>
                          <a:sym typeface="+mn-ea"/>
                        </a:rPr>
                        <a:t>数学</a:t>
                      </a:r>
                      <a:endParaRPr kumimoji="1" lang="zh-CN" alt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endParaRPr>
                    </a:p>
                  </p:txBody>
                </p:sp>
                <p:sp>
                  <p:nvSpPr>
                    <p:cNvPr id="16479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68" y="0"/>
                      <a:ext cx="577" cy="288"/>
                    </a:xfrm>
                    <a:prstGeom prst="rect">
                      <a:avLst/>
                    </a:prstGeom>
                    <a:noFill/>
                    <a:ln w="7">
                      <a:solidFill>
                        <a:srgbClr val="A0A0A0"/>
                      </a:solidFill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1521" name="Group 133"/>
                <p:cNvGrpSpPr/>
                <p:nvPr/>
              </p:nvGrpSpPr>
              <p:grpSpPr>
                <a:xfrm>
                  <a:off x="2642" y="0"/>
                  <a:ext cx="725" cy="288"/>
                  <a:chOff x="2642" y="0"/>
                  <a:chExt cx="725" cy="288"/>
                </a:xfrm>
              </p:grpSpPr>
              <p:sp>
                <p:nvSpPr>
                  <p:cNvPr id="16472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2642" y="0"/>
                    <a:ext cx="725" cy="288"/>
                  </a:xfrm>
                  <a:prstGeom prst="rect">
                    <a:avLst/>
                  </a:prstGeom>
                  <a:solidFill>
                    <a:srgbClr val="FFCCCC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21594" name="Group 135"/>
                  <p:cNvGrpSpPr/>
                  <p:nvPr/>
                </p:nvGrpSpPr>
                <p:grpSpPr>
                  <a:xfrm>
                    <a:off x="2642" y="0"/>
                    <a:ext cx="725" cy="288"/>
                    <a:chOff x="2642" y="0"/>
                    <a:chExt cx="725" cy="288"/>
                  </a:xfrm>
                </p:grpSpPr>
                <p:sp>
                  <p:nvSpPr>
                    <p:cNvPr id="7" name="Rectangle 1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42" y="0"/>
                      <a:ext cx="725" cy="288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>
                      <a:noFill/>
                    </a:ln>
                    <a:effectLst/>
                  </p:spPr>
                  <p:txBody>
                    <a:bodyPr anchor="ctr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黑体" panose="02010609060101010101" pitchFamily="49" charset="-122"/>
                          <a:cs typeface="+mn-cs"/>
                          <a:sym typeface="+mn-ea"/>
                        </a:rPr>
                        <a:t>C</a:t>
                      </a:r>
                      <a:r>
                        <a:rPr kumimoji="1" lang="zh-CN" alt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黑体" panose="02010609060101010101" pitchFamily="49" charset="-122"/>
                          <a:cs typeface="+mn-cs"/>
                          <a:sym typeface="+mn-ea"/>
                        </a:rPr>
                        <a:t>语言</a:t>
                      </a:r>
                      <a:endParaRPr kumimoji="1" lang="zh-CN" alt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endParaRPr>
                    </a:p>
                  </p:txBody>
                </p:sp>
                <p:sp>
                  <p:nvSpPr>
                    <p:cNvPr id="16475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42" y="0"/>
                      <a:ext cx="725" cy="288"/>
                    </a:xfrm>
                    <a:prstGeom prst="rect">
                      <a:avLst/>
                    </a:prstGeom>
                    <a:noFill/>
                    <a:ln w="7">
                      <a:solidFill>
                        <a:srgbClr val="A0A0A0"/>
                      </a:solidFill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21522" name="Group 138"/>
                <p:cNvGrpSpPr/>
                <p:nvPr/>
              </p:nvGrpSpPr>
              <p:grpSpPr>
                <a:xfrm>
                  <a:off x="0" y="288"/>
                  <a:ext cx="911" cy="288"/>
                  <a:chOff x="0" y="288"/>
                  <a:chExt cx="911" cy="288"/>
                </a:xfrm>
              </p:grpSpPr>
              <p:sp>
                <p:nvSpPr>
                  <p:cNvPr id="16470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-3" y="288"/>
                    <a:ext cx="914" cy="3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6201001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71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-3" y="288"/>
                    <a:ext cx="914" cy="300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23" name="Group 141"/>
                <p:cNvGrpSpPr/>
                <p:nvPr/>
              </p:nvGrpSpPr>
              <p:grpSpPr>
                <a:xfrm>
                  <a:off x="911" y="288"/>
                  <a:ext cx="577" cy="288"/>
                  <a:chOff x="911" y="288"/>
                  <a:chExt cx="577" cy="288"/>
                </a:xfrm>
              </p:grpSpPr>
              <p:sp>
                <p:nvSpPr>
                  <p:cNvPr id="16468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911" y="288"/>
                    <a:ext cx="577" cy="3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zh-CN" alt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张三</a:t>
                    </a:r>
                    <a:endParaRPr kumimoji="1" lang="zh-CN" alt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69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911" y="288"/>
                    <a:ext cx="577" cy="300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24" name="Group 144"/>
                <p:cNvGrpSpPr/>
                <p:nvPr/>
              </p:nvGrpSpPr>
              <p:grpSpPr>
                <a:xfrm>
                  <a:off x="1488" y="288"/>
                  <a:ext cx="577" cy="288"/>
                  <a:chOff x="1488" y="288"/>
                  <a:chExt cx="577" cy="288"/>
                </a:xfrm>
              </p:grpSpPr>
              <p:sp>
                <p:nvSpPr>
                  <p:cNvPr id="16466" name="Rectangle 145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288"/>
                    <a:ext cx="580" cy="3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85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67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288"/>
                    <a:ext cx="580" cy="300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25" name="Group 147"/>
                <p:cNvGrpSpPr/>
                <p:nvPr/>
              </p:nvGrpSpPr>
              <p:grpSpPr>
                <a:xfrm>
                  <a:off x="2065" y="288"/>
                  <a:ext cx="577" cy="288"/>
                  <a:chOff x="2065" y="288"/>
                  <a:chExt cx="577" cy="288"/>
                </a:xfrm>
              </p:grpSpPr>
              <p:sp>
                <p:nvSpPr>
                  <p:cNvPr id="16464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2068" y="288"/>
                    <a:ext cx="577" cy="3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54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6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2068" y="288"/>
                    <a:ext cx="577" cy="300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26" name="Group 150"/>
                <p:cNvGrpSpPr/>
                <p:nvPr/>
              </p:nvGrpSpPr>
              <p:grpSpPr>
                <a:xfrm>
                  <a:off x="2642" y="288"/>
                  <a:ext cx="725" cy="288"/>
                  <a:chOff x="2642" y="288"/>
                  <a:chExt cx="725" cy="288"/>
                </a:xfrm>
              </p:grpSpPr>
              <p:sp>
                <p:nvSpPr>
                  <p:cNvPr id="16462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2642" y="288"/>
                    <a:ext cx="725" cy="3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92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63" name="Rectangle 152"/>
                  <p:cNvSpPr>
                    <a:spLocks noChangeArrowheads="1"/>
                  </p:cNvSpPr>
                  <p:nvPr/>
                </p:nvSpPr>
                <p:spPr bwMode="auto">
                  <a:xfrm>
                    <a:off x="2642" y="288"/>
                    <a:ext cx="725" cy="300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27" name="Group 153"/>
                <p:cNvGrpSpPr/>
                <p:nvPr/>
              </p:nvGrpSpPr>
              <p:grpSpPr>
                <a:xfrm>
                  <a:off x="0" y="576"/>
                  <a:ext cx="911" cy="288"/>
                  <a:chOff x="0" y="576"/>
                  <a:chExt cx="911" cy="288"/>
                </a:xfrm>
              </p:grpSpPr>
              <p:sp>
                <p:nvSpPr>
                  <p:cNvPr id="16460" name="Rectangle 154"/>
                  <p:cNvSpPr>
                    <a:spLocks noChangeArrowheads="1"/>
                  </p:cNvSpPr>
                  <p:nvPr/>
                </p:nvSpPr>
                <p:spPr bwMode="auto">
                  <a:xfrm>
                    <a:off x="-3" y="578"/>
                    <a:ext cx="914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6201002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61" name="Rectangle 155"/>
                  <p:cNvSpPr>
                    <a:spLocks noChangeArrowheads="1"/>
                  </p:cNvSpPr>
                  <p:nvPr/>
                </p:nvSpPr>
                <p:spPr bwMode="auto">
                  <a:xfrm>
                    <a:off x="-3" y="578"/>
                    <a:ext cx="914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28" name="Group 156"/>
                <p:cNvGrpSpPr/>
                <p:nvPr/>
              </p:nvGrpSpPr>
              <p:grpSpPr>
                <a:xfrm>
                  <a:off x="911" y="576"/>
                  <a:ext cx="577" cy="288"/>
                  <a:chOff x="911" y="576"/>
                  <a:chExt cx="577" cy="288"/>
                </a:xfrm>
              </p:grpSpPr>
              <p:sp>
                <p:nvSpPr>
                  <p:cNvPr id="16458" name="Rectangle 157"/>
                  <p:cNvSpPr>
                    <a:spLocks noChangeArrowheads="1"/>
                  </p:cNvSpPr>
                  <p:nvPr/>
                </p:nvSpPr>
                <p:spPr bwMode="auto">
                  <a:xfrm>
                    <a:off x="911" y="578"/>
                    <a:ext cx="577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zh-CN" alt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李四</a:t>
                    </a:r>
                    <a:endParaRPr kumimoji="1" lang="zh-CN" alt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59" name="Rectangle 158"/>
                  <p:cNvSpPr>
                    <a:spLocks noChangeArrowheads="1"/>
                  </p:cNvSpPr>
                  <p:nvPr/>
                </p:nvSpPr>
                <p:spPr bwMode="auto">
                  <a:xfrm>
                    <a:off x="911" y="578"/>
                    <a:ext cx="577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29" name="Group 159"/>
                <p:cNvGrpSpPr/>
                <p:nvPr/>
              </p:nvGrpSpPr>
              <p:grpSpPr>
                <a:xfrm>
                  <a:off x="1488" y="576"/>
                  <a:ext cx="577" cy="288"/>
                  <a:chOff x="1488" y="576"/>
                  <a:chExt cx="577" cy="288"/>
                </a:xfrm>
              </p:grpSpPr>
              <p:sp>
                <p:nvSpPr>
                  <p:cNvPr id="16456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578"/>
                    <a:ext cx="58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92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57" name="Rectangle 161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578"/>
                    <a:ext cx="580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30" name="Group 162"/>
                <p:cNvGrpSpPr/>
                <p:nvPr/>
              </p:nvGrpSpPr>
              <p:grpSpPr>
                <a:xfrm>
                  <a:off x="2065" y="576"/>
                  <a:ext cx="577" cy="288"/>
                  <a:chOff x="2065" y="576"/>
                  <a:chExt cx="577" cy="288"/>
                </a:xfrm>
              </p:grpSpPr>
              <p:sp>
                <p:nvSpPr>
                  <p:cNvPr id="16454" name="Rectangle 163"/>
                  <p:cNvSpPr>
                    <a:spLocks noChangeArrowheads="1"/>
                  </p:cNvSpPr>
                  <p:nvPr/>
                </p:nvSpPr>
                <p:spPr bwMode="auto">
                  <a:xfrm>
                    <a:off x="2068" y="578"/>
                    <a:ext cx="577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84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55" name="Rectangle 164"/>
                  <p:cNvSpPr>
                    <a:spLocks noChangeArrowheads="1"/>
                  </p:cNvSpPr>
                  <p:nvPr/>
                </p:nvSpPr>
                <p:spPr bwMode="auto">
                  <a:xfrm>
                    <a:off x="2068" y="578"/>
                    <a:ext cx="577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31" name="Group 165"/>
                <p:cNvGrpSpPr/>
                <p:nvPr/>
              </p:nvGrpSpPr>
              <p:grpSpPr>
                <a:xfrm>
                  <a:off x="2642" y="576"/>
                  <a:ext cx="725" cy="288"/>
                  <a:chOff x="2642" y="576"/>
                  <a:chExt cx="725" cy="288"/>
                </a:xfrm>
              </p:grpSpPr>
              <p:sp>
                <p:nvSpPr>
                  <p:cNvPr id="16452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2642" y="578"/>
                    <a:ext cx="72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64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53" name="Rectangle 167"/>
                  <p:cNvSpPr>
                    <a:spLocks noChangeArrowheads="1"/>
                  </p:cNvSpPr>
                  <p:nvPr/>
                </p:nvSpPr>
                <p:spPr bwMode="auto">
                  <a:xfrm>
                    <a:off x="2642" y="578"/>
                    <a:ext cx="725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32" name="Group 168"/>
                <p:cNvGrpSpPr/>
                <p:nvPr/>
              </p:nvGrpSpPr>
              <p:grpSpPr>
                <a:xfrm>
                  <a:off x="0" y="864"/>
                  <a:ext cx="911" cy="288"/>
                  <a:chOff x="0" y="864"/>
                  <a:chExt cx="911" cy="288"/>
                </a:xfrm>
              </p:grpSpPr>
              <p:sp>
                <p:nvSpPr>
                  <p:cNvPr id="16450" name="Rectangle 169"/>
                  <p:cNvSpPr>
                    <a:spLocks noChangeArrowheads="1"/>
                  </p:cNvSpPr>
                  <p:nvPr/>
                </p:nvSpPr>
                <p:spPr bwMode="auto">
                  <a:xfrm>
                    <a:off x="-3" y="864"/>
                    <a:ext cx="914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6201003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51" name="Rectangle 170"/>
                  <p:cNvSpPr>
                    <a:spLocks noChangeArrowheads="1"/>
                  </p:cNvSpPr>
                  <p:nvPr/>
                </p:nvSpPr>
                <p:spPr bwMode="auto">
                  <a:xfrm>
                    <a:off x="-3" y="864"/>
                    <a:ext cx="914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33" name="Group 171"/>
                <p:cNvGrpSpPr/>
                <p:nvPr/>
              </p:nvGrpSpPr>
              <p:grpSpPr>
                <a:xfrm>
                  <a:off x="911" y="864"/>
                  <a:ext cx="577" cy="288"/>
                  <a:chOff x="911" y="864"/>
                  <a:chExt cx="577" cy="288"/>
                </a:xfrm>
              </p:grpSpPr>
              <p:sp>
                <p:nvSpPr>
                  <p:cNvPr id="16448" name="Rectangle 172"/>
                  <p:cNvSpPr>
                    <a:spLocks noChangeArrowheads="1"/>
                  </p:cNvSpPr>
                  <p:nvPr/>
                </p:nvSpPr>
                <p:spPr bwMode="auto">
                  <a:xfrm>
                    <a:off x="911" y="864"/>
                    <a:ext cx="577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zh-CN" alt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王五</a:t>
                    </a:r>
                    <a:endParaRPr kumimoji="1" lang="zh-CN" alt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49" name="Rectangle 173"/>
                  <p:cNvSpPr>
                    <a:spLocks noChangeArrowheads="1"/>
                  </p:cNvSpPr>
                  <p:nvPr/>
                </p:nvSpPr>
                <p:spPr bwMode="auto">
                  <a:xfrm>
                    <a:off x="911" y="864"/>
                    <a:ext cx="577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34" name="Group 174"/>
                <p:cNvGrpSpPr/>
                <p:nvPr/>
              </p:nvGrpSpPr>
              <p:grpSpPr>
                <a:xfrm>
                  <a:off x="1488" y="864"/>
                  <a:ext cx="577" cy="288"/>
                  <a:chOff x="1488" y="864"/>
                  <a:chExt cx="577" cy="288"/>
                </a:xfrm>
              </p:grpSpPr>
              <p:sp>
                <p:nvSpPr>
                  <p:cNvPr id="16446" name="Rectangle 175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864"/>
                    <a:ext cx="58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87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47" name="Rectangle 176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864"/>
                    <a:ext cx="580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35" name="Group 177"/>
                <p:cNvGrpSpPr/>
                <p:nvPr/>
              </p:nvGrpSpPr>
              <p:grpSpPr>
                <a:xfrm>
                  <a:off x="2065" y="864"/>
                  <a:ext cx="577" cy="288"/>
                  <a:chOff x="2065" y="864"/>
                  <a:chExt cx="577" cy="288"/>
                </a:xfrm>
              </p:grpSpPr>
              <p:sp>
                <p:nvSpPr>
                  <p:cNvPr id="16444" name="Rectangle 178"/>
                  <p:cNvSpPr>
                    <a:spLocks noChangeArrowheads="1"/>
                  </p:cNvSpPr>
                  <p:nvPr/>
                </p:nvSpPr>
                <p:spPr bwMode="auto">
                  <a:xfrm>
                    <a:off x="2068" y="864"/>
                    <a:ext cx="577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74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45" name="Rectangle 179"/>
                  <p:cNvSpPr>
                    <a:spLocks noChangeArrowheads="1"/>
                  </p:cNvSpPr>
                  <p:nvPr/>
                </p:nvSpPr>
                <p:spPr bwMode="auto">
                  <a:xfrm>
                    <a:off x="2068" y="864"/>
                    <a:ext cx="577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36" name="Group 180"/>
                <p:cNvGrpSpPr/>
                <p:nvPr/>
              </p:nvGrpSpPr>
              <p:grpSpPr>
                <a:xfrm>
                  <a:off x="2642" y="864"/>
                  <a:ext cx="725" cy="288"/>
                  <a:chOff x="2642" y="864"/>
                  <a:chExt cx="725" cy="288"/>
                </a:xfrm>
              </p:grpSpPr>
              <p:sp>
                <p:nvSpPr>
                  <p:cNvPr id="16442" name="Rectangle 181"/>
                  <p:cNvSpPr>
                    <a:spLocks noChangeArrowheads="1"/>
                  </p:cNvSpPr>
                  <p:nvPr/>
                </p:nvSpPr>
                <p:spPr bwMode="auto">
                  <a:xfrm>
                    <a:off x="2642" y="864"/>
                    <a:ext cx="72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1" lang="en-US" altLang="zh-CN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黑体" panose="02010609060101010101" pitchFamily="49" charset="-122"/>
                        <a:cs typeface="+mn-cs"/>
                        <a:sym typeface="+mn-ea"/>
                      </a:rPr>
                      <a:t>73</a:t>
                    </a:r>
                    <a:endParaRPr kumimoji="1" lang="en-US" altLang="zh-CN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endParaRPr>
                  </a:p>
                </p:txBody>
              </p:sp>
              <p:sp>
                <p:nvSpPr>
                  <p:cNvPr id="16443" name="Rectangle 182"/>
                  <p:cNvSpPr>
                    <a:spLocks noChangeArrowheads="1"/>
                  </p:cNvSpPr>
                  <p:nvPr/>
                </p:nvSpPr>
                <p:spPr bwMode="auto">
                  <a:xfrm>
                    <a:off x="2642" y="864"/>
                    <a:ext cx="725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16441" name="Rectangle 185"/>
                <p:cNvSpPr>
                  <a:spLocks noChangeArrowheads="1"/>
                </p:cNvSpPr>
                <p:nvPr/>
              </p:nvSpPr>
              <p:spPr bwMode="auto">
                <a:xfrm>
                  <a:off x="-3" y="1152"/>
                  <a:ext cx="914" cy="28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</p:spPr>
              <p:txBody>
                <a:bodyPr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21538" name="Group 186"/>
                <p:cNvGrpSpPr/>
                <p:nvPr/>
              </p:nvGrpSpPr>
              <p:grpSpPr>
                <a:xfrm>
                  <a:off x="911" y="1131"/>
                  <a:ext cx="577" cy="331"/>
                  <a:chOff x="911" y="1131"/>
                  <a:chExt cx="577" cy="331"/>
                </a:xfrm>
              </p:grpSpPr>
              <p:sp>
                <p:nvSpPr>
                  <p:cNvPr id="16438" name="Rectangle 187"/>
                  <p:cNvSpPr>
                    <a:spLocks noChangeArrowheads="1" noTextEdit="1"/>
                  </p:cNvSpPr>
                  <p:nvPr/>
                </p:nvSpPr>
                <p:spPr bwMode="auto">
                  <a:xfrm>
                    <a:off x="911" y="1131"/>
                    <a:ext cx="577" cy="3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439" name="Rectangle 188"/>
                  <p:cNvSpPr>
                    <a:spLocks noChangeArrowheads="1"/>
                  </p:cNvSpPr>
                  <p:nvPr/>
                </p:nvSpPr>
                <p:spPr bwMode="auto">
                  <a:xfrm>
                    <a:off x="911" y="1152"/>
                    <a:ext cx="577" cy="289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39" name="Group 189"/>
                <p:cNvGrpSpPr/>
                <p:nvPr/>
              </p:nvGrpSpPr>
              <p:grpSpPr>
                <a:xfrm>
                  <a:off x="1488" y="1131"/>
                  <a:ext cx="577" cy="331"/>
                  <a:chOff x="1488" y="1131"/>
                  <a:chExt cx="577" cy="331"/>
                </a:xfrm>
              </p:grpSpPr>
              <p:sp>
                <p:nvSpPr>
                  <p:cNvPr id="16436" name="Rectangle 190"/>
                  <p:cNvSpPr>
                    <a:spLocks noChangeArrowheads="1" noTextEdit="1"/>
                  </p:cNvSpPr>
                  <p:nvPr/>
                </p:nvSpPr>
                <p:spPr bwMode="auto">
                  <a:xfrm>
                    <a:off x="1488" y="1131"/>
                    <a:ext cx="580" cy="3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437" name="Rectangle 191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152"/>
                    <a:ext cx="580" cy="289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40" name="Group 192"/>
                <p:cNvGrpSpPr/>
                <p:nvPr/>
              </p:nvGrpSpPr>
              <p:grpSpPr>
                <a:xfrm>
                  <a:off x="2065" y="1131"/>
                  <a:ext cx="577" cy="331"/>
                  <a:chOff x="2065" y="1131"/>
                  <a:chExt cx="577" cy="331"/>
                </a:xfrm>
              </p:grpSpPr>
              <p:sp>
                <p:nvSpPr>
                  <p:cNvPr id="16434" name="Rectangle 193"/>
                  <p:cNvSpPr>
                    <a:spLocks noChangeArrowheads="1" noTextEdit="1"/>
                  </p:cNvSpPr>
                  <p:nvPr/>
                </p:nvSpPr>
                <p:spPr bwMode="auto">
                  <a:xfrm>
                    <a:off x="2068" y="1131"/>
                    <a:ext cx="577" cy="3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435" name="Rectangle 194"/>
                  <p:cNvSpPr>
                    <a:spLocks noChangeArrowheads="1"/>
                  </p:cNvSpPr>
                  <p:nvPr/>
                </p:nvSpPr>
                <p:spPr bwMode="auto">
                  <a:xfrm>
                    <a:off x="2068" y="1152"/>
                    <a:ext cx="577" cy="289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41" name="Group 195"/>
                <p:cNvGrpSpPr/>
                <p:nvPr/>
              </p:nvGrpSpPr>
              <p:grpSpPr>
                <a:xfrm>
                  <a:off x="2642" y="1131"/>
                  <a:ext cx="725" cy="331"/>
                  <a:chOff x="2642" y="1131"/>
                  <a:chExt cx="725" cy="331"/>
                </a:xfrm>
              </p:grpSpPr>
              <p:sp>
                <p:nvSpPr>
                  <p:cNvPr id="16432" name="Rectangle 196"/>
                  <p:cNvSpPr>
                    <a:spLocks noChangeArrowheads="1" noTextEdit="1"/>
                  </p:cNvSpPr>
                  <p:nvPr/>
                </p:nvSpPr>
                <p:spPr bwMode="auto">
                  <a:xfrm>
                    <a:off x="2642" y="1131"/>
                    <a:ext cx="725" cy="33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433" name="Rectangle 197"/>
                  <p:cNvSpPr>
                    <a:spLocks noChangeArrowheads="1"/>
                  </p:cNvSpPr>
                  <p:nvPr/>
                </p:nvSpPr>
                <p:spPr bwMode="auto">
                  <a:xfrm>
                    <a:off x="2642" y="1152"/>
                    <a:ext cx="725" cy="289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16430" name="Rectangle 199"/>
                <p:cNvSpPr>
                  <a:spLocks noChangeArrowheads="1"/>
                </p:cNvSpPr>
                <p:nvPr/>
              </p:nvSpPr>
              <p:spPr bwMode="auto">
                <a:xfrm>
                  <a:off x="1" y="1123"/>
                  <a:ext cx="91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1" lang="en-US" altLang="zh-CN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黑体" panose="02010609060101010101" pitchFamily="49" charset="-122"/>
                      <a:cs typeface="+mn-cs"/>
                      <a:sym typeface="+mn-ea"/>
                    </a:rPr>
                    <a:t>...</a:t>
                  </a:r>
                  <a:endPara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黑体" panose="02010609060101010101" pitchFamily="49" charset="-122"/>
                    <a:cs typeface="+mn-cs"/>
                    <a:sym typeface="+mn-ea"/>
                  </a:endParaRPr>
                </a:p>
              </p:txBody>
            </p:sp>
            <p:grpSp>
              <p:nvGrpSpPr>
                <p:cNvPr id="21543" name="Group 201"/>
                <p:cNvGrpSpPr/>
                <p:nvPr/>
              </p:nvGrpSpPr>
              <p:grpSpPr>
                <a:xfrm>
                  <a:off x="911" y="1419"/>
                  <a:ext cx="577" cy="331"/>
                  <a:chOff x="911" y="1419"/>
                  <a:chExt cx="577" cy="331"/>
                </a:xfrm>
              </p:grpSpPr>
              <p:sp>
                <p:nvSpPr>
                  <p:cNvPr id="16428" name="Rectangle 202"/>
                  <p:cNvSpPr>
                    <a:spLocks noChangeArrowheads="1" noTextEdit="1"/>
                  </p:cNvSpPr>
                  <p:nvPr/>
                </p:nvSpPr>
                <p:spPr bwMode="auto">
                  <a:xfrm>
                    <a:off x="911" y="1421"/>
                    <a:ext cx="577" cy="3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429" name="Rectangle 203"/>
                  <p:cNvSpPr>
                    <a:spLocks noChangeArrowheads="1"/>
                  </p:cNvSpPr>
                  <p:nvPr/>
                </p:nvSpPr>
                <p:spPr bwMode="auto">
                  <a:xfrm>
                    <a:off x="911" y="1441"/>
                    <a:ext cx="577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44" name="Group 204"/>
                <p:cNvGrpSpPr/>
                <p:nvPr/>
              </p:nvGrpSpPr>
              <p:grpSpPr>
                <a:xfrm>
                  <a:off x="1488" y="1419"/>
                  <a:ext cx="577" cy="331"/>
                  <a:chOff x="1488" y="1419"/>
                  <a:chExt cx="577" cy="331"/>
                </a:xfrm>
              </p:grpSpPr>
              <p:sp>
                <p:nvSpPr>
                  <p:cNvPr id="8" name="Rectangle 205"/>
                  <p:cNvSpPr>
                    <a:spLocks noChangeArrowheads="1" noTextEdit="1"/>
                  </p:cNvSpPr>
                  <p:nvPr/>
                </p:nvSpPr>
                <p:spPr bwMode="auto">
                  <a:xfrm>
                    <a:off x="1488" y="1421"/>
                    <a:ext cx="580" cy="3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6427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1441"/>
                    <a:ext cx="580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45" name="Group 207"/>
                <p:cNvGrpSpPr/>
                <p:nvPr/>
              </p:nvGrpSpPr>
              <p:grpSpPr>
                <a:xfrm>
                  <a:off x="2065" y="1419"/>
                  <a:ext cx="577" cy="331"/>
                  <a:chOff x="2065" y="1419"/>
                  <a:chExt cx="577" cy="331"/>
                </a:xfrm>
              </p:grpSpPr>
              <p:sp>
                <p:nvSpPr>
                  <p:cNvPr id="9" name="Rectangle 208"/>
                  <p:cNvSpPr>
                    <a:spLocks noChangeArrowheads="1" noTextEdit="1"/>
                  </p:cNvSpPr>
                  <p:nvPr/>
                </p:nvSpPr>
                <p:spPr bwMode="auto">
                  <a:xfrm>
                    <a:off x="2068" y="1421"/>
                    <a:ext cx="577" cy="3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0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2068" y="1441"/>
                    <a:ext cx="577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grpSp>
              <p:nvGrpSpPr>
                <p:cNvPr id="21546" name="Group 210"/>
                <p:cNvGrpSpPr/>
                <p:nvPr/>
              </p:nvGrpSpPr>
              <p:grpSpPr>
                <a:xfrm>
                  <a:off x="2642" y="1419"/>
                  <a:ext cx="725" cy="331"/>
                  <a:chOff x="2642" y="1419"/>
                  <a:chExt cx="725" cy="331"/>
                </a:xfrm>
              </p:grpSpPr>
              <p:sp>
                <p:nvSpPr>
                  <p:cNvPr id="16422" name="Rectangle 211"/>
                  <p:cNvSpPr>
                    <a:spLocks noChangeArrowheads="1" noTextEdit="1"/>
                  </p:cNvSpPr>
                  <p:nvPr/>
                </p:nvSpPr>
                <p:spPr bwMode="auto">
                  <a:xfrm>
                    <a:off x="2642" y="1421"/>
                    <a:ext cx="725" cy="3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1" name="Rectangle 212"/>
                  <p:cNvSpPr>
                    <a:spLocks noChangeArrowheads="1"/>
                  </p:cNvSpPr>
                  <p:nvPr/>
                </p:nvSpPr>
                <p:spPr bwMode="auto">
                  <a:xfrm>
                    <a:off x="2642" y="1441"/>
                    <a:ext cx="725" cy="28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</a:ln>
                  <a:effectLst/>
                </p:spPr>
                <p:txBody>
                  <a:bodyPr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j-lt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</p:grpSp>
          <p:sp>
            <p:nvSpPr>
              <p:cNvPr id="16391" name="Rectangle 213"/>
              <p:cNvSpPr>
                <a:spLocks noChangeArrowheads="1"/>
              </p:cNvSpPr>
              <p:nvPr/>
            </p:nvSpPr>
            <p:spPr bwMode="auto">
              <a:xfrm>
                <a:off x="-3" y="-3"/>
                <a:ext cx="3373" cy="1734"/>
              </a:xfrm>
              <a:prstGeom prst="rect">
                <a:avLst/>
              </a:prstGeom>
              <a:noFill/>
              <a:ln w="11112">
                <a:solidFill>
                  <a:srgbClr val="A0A0A0"/>
                </a:solidFill>
                <a:miter lim="800000"/>
              </a:ln>
              <a:effectLst/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8" name="Rectangle 199"/>
            <p:cNvSpPr>
              <a:spLocks noChangeArrowheads="1"/>
            </p:cNvSpPr>
            <p:nvPr/>
          </p:nvSpPr>
          <p:spPr bwMode="auto">
            <a:xfrm>
              <a:off x="1691964" y="4581204"/>
              <a:ext cx="1008198" cy="4045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黑体" panose="02010609060101010101" pitchFamily="49" charset="-122"/>
                  <a:cs typeface="+mn-cs"/>
                  <a:sym typeface="+mn-ea"/>
                </a:rPr>
                <a:t>...</a:t>
              </a: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cs"/>
                <a:sym typeface="+mn-ea"/>
              </a:endParaRPr>
            </a:p>
          </p:txBody>
        </p:sp>
        <p:sp>
          <p:nvSpPr>
            <p:cNvPr id="109" name="Rectangle 199"/>
            <p:cNvSpPr>
              <a:spLocks noChangeArrowheads="1"/>
            </p:cNvSpPr>
            <p:nvPr/>
          </p:nvSpPr>
          <p:spPr bwMode="auto">
            <a:xfrm>
              <a:off x="2626908" y="4581204"/>
              <a:ext cx="1008197" cy="4045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黑体" panose="02010609060101010101" pitchFamily="49" charset="-122"/>
                  <a:cs typeface="+mn-cs"/>
                  <a:sym typeface="+mn-ea"/>
                </a:rPr>
                <a:t>...</a:t>
              </a: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cs"/>
                <a:sym typeface="+mn-ea"/>
              </a:endParaRPr>
            </a:p>
          </p:txBody>
        </p:sp>
        <p:sp>
          <p:nvSpPr>
            <p:cNvPr id="110" name="Rectangle 199"/>
            <p:cNvSpPr>
              <a:spLocks noChangeArrowheads="1"/>
            </p:cNvSpPr>
            <p:nvPr/>
          </p:nvSpPr>
          <p:spPr bwMode="auto">
            <a:xfrm>
              <a:off x="3563780" y="4581204"/>
              <a:ext cx="1008197" cy="4045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黑体" panose="02010609060101010101" pitchFamily="49" charset="-122"/>
                  <a:cs typeface="+mn-cs"/>
                  <a:sym typeface="+mn-ea"/>
                </a:rPr>
                <a:t>...</a:t>
              </a: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cs"/>
                <a:sym typeface="+mn-ea"/>
              </a:endParaRPr>
            </a:p>
          </p:txBody>
        </p:sp>
        <p:sp>
          <p:nvSpPr>
            <p:cNvPr id="111" name="Rectangle 199"/>
            <p:cNvSpPr>
              <a:spLocks noChangeArrowheads="1"/>
            </p:cNvSpPr>
            <p:nvPr/>
          </p:nvSpPr>
          <p:spPr bwMode="auto">
            <a:xfrm>
              <a:off x="4571977" y="4581204"/>
              <a:ext cx="1008198" cy="4045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黑体" panose="02010609060101010101" pitchFamily="49" charset="-122"/>
                  <a:cs typeface="+mn-cs"/>
                  <a:sym typeface="+mn-ea"/>
                </a:rPr>
                <a:t>...</a:t>
              </a: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黑体" panose="02010609060101010101" pitchFamily="49" charset="-122"/>
                <a:cs typeface="+mn-cs"/>
                <a:sym typeface="+mn-ea"/>
              </a:endParaRPr>
            </a:p>
          </p:txBody>
        </p:sp>
      </p:grpSp>
      <p:pic>
        <p:nvPicPr>
          <p:cNvPr id="16492" name="Picture 1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5600" y="2944813"/>
            <a:ext cx="2808288" cy="2139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93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数据元素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数据的基本单位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(node, recode)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。在计算机程序中通常作为一个整体考虑和处理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数据项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数据不可分割的最小单位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(field)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endParaRPr lang="en-US" altLang="zh-CN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40046" name="Group 110"/>
          <p:cNvGrpSpPr/>
          <p:nvPr/>
        </p:nvGrpSpPr>
        <p:grpSpPr>
          <a:xfrm>
            <a:off x="3995738" y="3733800"/>
            <a:ext cx="4249737" cy="919163"/>
            <a:chOff x="2880" y="1824"/>
            <a:chExt cx="2606" cy="579"/>
          </a:xfrm>
        </p:grpSpPr>
        <p:sp>
          <p:nvSpPr>
            <p:cNvPr id="22641" name="Oval 111"/>
            <p:cNvSpPr/>
            <p:nvPr/>
          </p:nvSpPr>
          <p:spPr>
            <a:xfrm>
              <a:off x="2880" y="1824"/>
              <a:ext cx="576" cy="288"/>
            </a:xfrm>
            <a:prstGeom prst="ellipse">
              <a:avLst/>
            </a:prstGeom>
            <a:noFill/>
            <a:ln w="38100" cap="sq" cmpd="sng">
              <a:solidFill>
                <a:schemeClr val="hlink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ea typeface="宋体" panose="02010600030101010101" pitchFamily="2" charset="-122"/>
              </a:endParaRPr>
            </a:p>
          </p:txBody>
        </p:sp>
        <p:sp>
          <p:nvSpPr>
            <p:cNvPr id="22642" name="Text Box 112"/>
            <p:cNvSpPr txBox="1"/>
            <p:nvPr/>
          </p:nvSpPr>
          <p:spPr>
            <a:xfrm>
              <a:off x="4405" y="2115"/>
              <a:ext cx="1081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latin typeface="黑体" panose="02010609060101010101" pitchFamily="49" charset="-122"/>
                </a:rPr>
                <a:t>一个数据项</a:t>
              </a:r>
              <a:endParaRPr lang="zh-CN" altLang="en-US" b="1" dirty="0">
                <a:latin typeface="黑体" panose="02010609060101010101" pitchFamily="49" charset="-122"/>
              </a:endParaRPr>
            </a:p>
          </p:txBody>
        </p:sp>
        <p:sp>
          <p:nvSpPr>
            <p:cNvPr id="22643" name="Line 113"/>
            <p:cNvSpPr/>
            <p:nvPr/>
          </p:nvSpPr>
          <p:spPr>
            <a:xfrm>
              <a:off x="3360" y="2112"/>
              <a:ext cx="1056" cy="144"/>
            </a:xfrm>
            <a:prstGeom prst="line">
              <a:avLst/>
            </a:prstGeom>
            <a:ln w="38100" cap="sq" cmpd="sng">
              <a:solidFill>
                <a:schemeClr val="hlink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050" name="Group 114"/>
          <p:cNvGrpSpPr/>
          <p:nvPr/>
        </p:nvGrpSpPr>
        <p:grpSpPr>
          <a:xfrm>
            <a:off x="534988" y="3357563"/>
            <a:ext cx="8212137" cy="792162"/>
            <a:chOff x="768" y="1587"/>
            <a:chExt cx="5144" cy="499"/>
          </a:xfrm>
        </p:grpSpPr>
        <p:sp>
          <p:nvSpPr>
            <p:cNvPr id="22638" name="Oval 115"/>
            <p:cNvSpPr/>
            <p:nvPr/>
          </p:nvSpPr>
          <p:spPr>
            <a:xfrm>
              <a:off x="768" y="1846"/>
              <a:ext cx="3552" cy="240"/>
            </a:xfrm>
            <a:prstGeom prst="ellipse">
              <a:avLst/>
            </a:prstGeom>
            <a:noFill/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ea typeface="宋体" panose="02010600030101010101" pitchFamily="2" charset="-122"/>
              </a:endParaRPr>
            </a:p>
          </p:txBody>
        </p:sp>
        <p:sp>
          <p:nvSpPr>
            <p:cNvPr id="22639" name="Text Box 116"/>
            <p:cNvSpPr txBox="1"/>
            <p:nvPr/>
          </p:nvSpPr>
          <p:spPr>
            <a:xfrm>
              <a:off x="4644" y="1587"/>
              <a:ext cx="1268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latin typeface="黑体" panose="02010609060101010101" pitchFamily="49" charset="-122"/>
                </a:rPr>
                <a:t>一个数据元素</a:t>
              </a:r>
              <a:endParaRPr lang="zh-CN" altLang="en-US" b="1" dirty="0">
                <a:latin typeface="黑体" panose="02010609060101010101" pitchFamily="49" charset="-122"/>
              </a:endParaRPr>
            </a:p>
          </p:txBody>
        </p:sp>
        <p:sp>
          <p:nvSpPr>
            <p:cNvPr id="22640" name="Line 117"/>
            <p:cNvSpPr/>
            <p:nvPr/>
          </p:nvSpPr>
          <p:spPr>
            <a:xfrm flipV="1">
              <a:off x="4032" y="1754"/>
              <a:ext cx="624" cy="144"/>
            </a:xfrm>
            <a:prstGeom prst="line">
              <a:avLst/>
            </a:prstGeom>
            <a:ln w="38100" cap="sq" cmpd="sng">
              <a:solidFill>
                <a:schemeClr val="accent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054" name="Group 118"/>
          <p:cNvGrpSpPr/>
          <p:nvPr/>
        </p:nvGrpSpPr>
        <p:grpSpPr>
          <a:xfrm>
            <a:off x="692150" y="3240088"/>
            <a:ext cx="7016750" cy="3309937"/>
            <a:chOff x="864" y="1536"/>
            <a:chExt cx="4381" cy="2085"/>
          </a:xfrm>
        </p:grpSpPr>
        <p:grpSp>
          <p:nvGrpSpPr>
            <p:cNvPr id="22535" name="Group 119"/>
            <p:cNvGrpSpPr/>
            <p:nvPr/>
          </p:nvGrpSpPr>
          <p:grpSpPr>
            <a:xfrm>
              <a:off x="864" y="1536"/>
              <a:ext cx="3373" cy="1734"/>
              <a:chOff x="-3" y="-3"/>
              <a:chExt cx="3373" cy="1734"/>
            </a:xfrm>
          </p:grpSpPr>
          <p:grpSp>
            <p:nvGrpSpPr>
              <p:cNvPr id="22538" name="Group 120"/>
              <p:cNvGrpSpPr/>
              <p:nvPr/>
            </p:nvGrpSpPr>
            <p:grpSpPr>
              <a:xfrm>
                <a:off x="0" y="0"/>
                <a:ext cx="3367" cy="1728"/>
                <a:chOff x="0" y="0"/>
                <a:chExt cx="3367" cy="1728"/>
              </a:xfrm>
            </p:grpSpPr>
            <p:grpSp>
              <p:nvGrpSpPr>
                <p:cNvPr id="22540" name="Group 121"/>
                <p:cNvGrpSpPr/>
                <p:nvPr/>
              </p:nvGrpSpPr>
              <p:grpSpPr>
                <a:xfrm>
                  <a:off x="0" y="0"/>
                  <a:ext cx="911" cy="288"/>
                  <a:chOff x="0" y="0"/>
                  <a:chExt cx="911" cy="288"/>
                </a:xfrm>
              </p:grpSpPr>
              <p:sp>
                <p:nvSpPr>
                  <p:cNvPr id="22634" name="Rectangle 122"/>
                  <p:cNvSpPr/>
                  <p:nvPr/>
                </p:nvSpPr>
                <p:spPr>
                  <a:xfrm>
                    <a:off x="0" y="0"/>
                    <a:ext cx="911" cy="288"/>
                  </a:xfrm>
                  <a:prstGeom prst="rect">
                    <a:avLst/>
                  </a:prstGeom>
                  <a:solidFill>
                    <a:srgbClr val="FFCCCC"/>
                  </a:solidFill>
                  <a:ln w="12700">
                    <a:noFill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22635" name="Group 123"/>
                  <p:cNvGrpSpPr/>
                  <p:nvPr/>
                </p:nvGrpSpPr>
                <p:grpSpPr>
                  <a:xfrm>
                    <a:off x="0" y="0"/>
                    <a:ext cx="911" cy="288"/>
                    <a:chOff x="0" y="0"/>
                    <a:chExt cx="911" cy="288"/>
                  </a:xfrm>
                </p:grpSpPr>
                <p:sp>
                  <p:nvSpPr>
                    <p:cNvPr id="22636" name="Rectangle 124"/>
                    <p:cNvSpPr/>
                    <p:nvPr/>
                  </p:nvSpPr>
                  <p:spPr>
                    <a:xfrm>
                      <a:off x="0" y="0"/>
                      <a:ext cx="911" cy="288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12700">
                      <a:noFill/>
                    </a:ln>
                  </p:spPr>
                  <p:txBody>
                    <a:bodyPr anchor="ctr" anchorCtr="0"/>
                    <a:lstStyle>
                      <a:lvl1pPr marL="342900" indent="-3429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l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742950" indent="-28575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11430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400" kern="1200">
                          <a:solidFill>
                            <a:schemeClr val="tx1"/>
                          </a:solidFill>
                          <a:latin typeface="+mj-lt"/>
                          <a:ea typeface="楷体_GB2312" pitchFamily="1" charset="-122"/>
                          <a:cs typeface="+mn-cs"/>
                        </a:defRPr>
                      </a:lvl3pPr>
                      <a:lvl4pPr marL="16002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20574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黑体" panose="02010609060101010101" pitchFamily="49" charset="-122"/>
                        </a:rPr>
                        <a:t>学号</a:t>
                      </a:r>
                      <a:endParaRPr lang="zh-CN" altLang="en-US" b="1" dirty="0">
                        <a:latin typeface="黑体" panose="02010609060101010101" pitchFamily="49" charset="-122"/>
                      </a:endParaRPr>
                    </a:p>
                  </p:txBody>
                </p:sp>
                <p:sp>
                  <p:nvSpPr>
                    <p:cNvPr id="22637" name="Rectangle 125"/>
                    <p:cNvSpPr/>
                    <p:nvPr/>
                  </p:nvSpPr>
                  <p:spPr>
                    <a:xfrm>
                      <a:off x="0" y="0"/>
                      <a:ext cx="911" cy="288"/>
                    </a:xfrm>
                    <a:prstGeom prst="rect">
                      <a:avLst/>
                    </a:prstGeom>
                    <a:noFill/>
                    <a:ln w="7" cap="sq" cmpd="sng">
                      <a:solidFill>
                        <a:srgbClr val="A0A0A0"/>
                      </a:solidFill>
                      <a:prstDash val="solid"/>
                      <a:miter/>
                      <a:headEnd type="none" w="sm" len="sm"/>
                      <a:tailEnd type="none" w="sm" len="sm"/>
                    </a:ln>
                  </p:spPr>
                  <p:txBody>
                    <a:bodyPr/>
                    <a:lstStyle>
                      <a:lvl1pPr marL="342900" indent="-3429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l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742950" indent="-28575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11430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400" kern="1200">
                          <a:solidFill>
                            <a:schemeClr val="tx1"/>
                          </a:solidFill>
                          <a:latin typeface="+mj-lt"/>
                          <a:ea typeface="楷体_GB2312" pitchFamily="1" charset="-122"/>
                          <a:cs typeface="+mn-cs"/>
                        </a:defRPr>
                      </a:lvl3pPr>
                      <a:lvl4pPr marL="16002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20574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zh-CN" altLang="en-US" sz="1800" dirty="0">
                        <a:ea typeface="宋体" panose="02010600030101010101" pitchFamily="2" charset="-122"/>
                      </a:endParaRPr>
                    </a:p>
                  </p:txBody>
                </p:sp>
              </p:grpSp>
            </p:grpSp>
            <p:grpSp>
              <p:nvGrpSpPr>
                <p:cNvPr id="22541" name="Group 126"/>
                <p:cNvGrpSpPr/>
                <p:nvPr/>
              </p:nvGrpSpPr>
              <p:grpSpPr>
                <a:xfrm>
                  <a:off x="911" y="0"/>
                  <a:ext cx="577" cy="288"/>
                  <a:chOff x="911" y="0"/>
                  <a:chExt cx="577" cy="288"/>
                </a:xfrm>
              </p:grpSpPr>
              <p:sp>
                <p:nvSpPr>
                  <p:cNvPr id="22630" name="Rectangle 127"/>
                  <p:cNvSpPr/>
                  <p:nvPr/>
                </p:nvSpPr>
                <p:spPr>
                  <a:xfrm>
                    <a:off x="911" y="0"/>
                    <a:ext cx="577" cy="288"/>
                  </a:xfrm>
                  <a:prstGeom prst="rect">
                    <a:avLst/>
                  </a:prstGeom>
                  <a:solidFill>
                    <a:srgbClr val="FFCCCC"/>
                  </a:solidFill>
                  <a:ln w="12700">
                    <a:noFill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22631" name="Group 128"/>
                  <p:cNvGrpSpPr/>
                  <p:nvPr/>
                </p:nvGrpSpPr>
                <p:grpSpPr>
                  <a:xfrm>
                    <a:off x="911" y="0"/>
                    <a:ext cx="577" cy="288"/>
                    <a:chOff x="911" y="0"/>
                    <a:chExt cx="577" cy="288"/>
                  </a:xfrm>
                </p:grpSpPr>
                <p:sp>
                  <p:nvSpPr>
                    <p:cNvPr id="22632" name="Rectangle 129"/>
                    <p:cNvSpPr/>
                    <p:nvPr/>
                  </p:nvSpPr>
                  <p:spPr>
                    <a:xfrm>
                      <a:off x="911" y="0"/>
                      <a:ext cx="577" cy="288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12700">
                      <a:noFill/>
                    </a:ln>
                  </p:spPr>
                  <p:txBody>
                    <a:bodyPr anchor="ctr" anchorCtr="0"/>
                    <a:lstStyle>
                      <a:lvl1pPr marL="342900" indent="-3429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l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742950" indent="-28575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11430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400" kern="1200">
                          <a:solidFill>
                            <a:schemeClr val="tx1"/>
                          </a:solidFill>
                          <a:latin typeface="+mj-lt"/>
                          <a:ea typeface="楷体_GB2312" pitchFamily="1" charset="-122"/>
                          <a:cs typeface="+mn-cs"/>
                        </a:defRPr>
                      </a:lvl3pPr>
                      <a:lvl4pPr marL="16002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20574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黑体" panose="02010609060101010101" pitchFamily="49" charset="-122"/>
                        </a:rPr>
                        <a:t>姓名</a:t>
                      </a:r>
                      <a:endParaRPr lang="zh-CN" altLang="en-US" b="1" dirty="0">
                        <a:latin typeface="黑体" panose="02010609060101010101" pitchFamily="49" charset="-122"/>
                      </a:endParaRPr>
                    </a:p>
                  </p:txBody>
                </p:sp>
                <p:sp>
                  <p:nvSpPr>
                    <p:cNvPr id="22633" name="Rectangle 130"/>
                    <p:cNvSpPr/>
                    <p:nvPr/>
                  </p:nvSpPr>
                  <p:spPr>
                    <a:xfrm>
                      <a:off x="911" y="0"/>
                      <a:ext cx="577" cy="288"/>
                    </a:xfrm>
                    <a:prstGeom prst="rect">
                      <a:avLst/>
                    </a:prstGeom>
                    <a:noFill/>
                    <a:ln w="7" cap="sq" cmpd="sng">
                      <a:solidFill>
                        <a:srgbClr val="A0A0A0"/>
                      </a:solidFill>
                      <a:prstDash val="solid"/>
                      <a:miter/>
                      <a:headEnd type="none" w="sm" len="sm"/>
                      <a:tailEnd type="none" w="sm" len="sm"/>
                    </a:ln>
                  </p:spPr>
                  <p:txBody>
                    <a:bodyPr/>
                    <a:lstStyle>
                      <a:lvl1pPr marL="342900" indent="-3429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l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742950" indent="-28575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11430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400" kern="1200">
                          <a:solidFill>
                            <a:schemeClr val="tx1"/>
                          </a:solidFill>
                          <a:latin typeface="+mj-lt"/>
                          <a:ea typeface="楷体_GB2312" pitchFamily="1" charset="-122"/>
                          <a:cs typeface="+mn-cs"/>
                        </a:defRPr>
                      </a:lvl3pPr>
                      <a:lvl4pPr marL="16002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20574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zh-CN" altLang="en-US" sz="1800" dirty="0">
                        <a:ea typeface="宋体" panose="02010600030101010101" pitchFamily="2" charset="-122"/>
                      </a:endParaRPr>
                    </a:p>
                  </p:txBody>
                </p:sp>
              </p:grpSp>
            </p:grpSp>
            <p:grpSp>
              <p:nvGrpSpPr>
                <p:cNvPr id="22542" name="Group 131"/>
                <p:cNvGrpSpPr/>
                <p:nvPr/>
              </p:nvGrpSpPr>
              <p:grpSpPr>
                <a:xfrm>
                  <a:off x="1488" y="0"/>
                  <a:ext cx="577" cy="288"/>
                  <a:chOff x="1488" y="0"/>
                  <a:chExt cx="577" cy="288"/>
                </a:xfrm>
              </p:grpSpPr>
              <p:sp>
                <p:nvSpPr>
                  <p:cNvPr id="22626" name="Rectangle 132"/>
                  <p:cNvSpPr/>
                  <p:nvPr/>
                </p:nvSpPr>
                <p:spPr>
                  <a:xfrm>
                    <a:off x="1488" y="0"/>
                    <a:ext cx="577" cy="288"/>
                  </a:xfrm>
                  <a:prstGeom prst="rect">
                    <a:avLst/>
                  </a:prstGeom>
                  <a:solidFill>
                    <a:srgbClr val="FFCCCC"/>
                  </a:solidFill>
                  <a:ln w="12700">
                    <a:noFill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22627" name="Group 133"/>
                  <p:cNvGrpSpPr/>
                  <p:nvPr/>
                </p:nvGrpSpPr>
                <p:grpSpPr>
                  <a:xfrm>
                    <a:off x="1488" y="0"/>
                    <a:ext cx="577" cy="288"/>
                    <a:chOff x="1488" y="0"/>
                    <a:chExt cx="577" cy="288"/>
                  </a:xfrm>
                </p:grpSpPr>
                <p:sp>
                  <p:nvSpPr>
                    <p:cNvPr id="22628" name="Rectangle 134"/>
                    <p:cNvSpPr/>
                    <p:nvPr/>
                  </p:nvSpPr>
                  <p:spPr>
                    <a:xfrm>
                      <a:off x="1488" y="0"/>
                      <a:ext cx="577" cy="288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12700">
                      <a:noFill/>
                    </a:ln>
                  </p:spPr>
                  <p:txBody>
                    <a:bodyPr anchor="ctr" anchorCtr="0"/>
                    <a:lstStyle>
                      <a:lvl1pPr marL="342900" indent="-3429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l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742950" indent="-28575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11430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400" kern="1200">
                          <a:solidFill>
                            <a:schemeClr val="tx1"/>
                          </a:solidFill>
                          <a:latin typeface="+mj-lt"/>
                          <a:ea typeface="楷体_GB2312" pitchFamily="1" charset="-122"/>
                          <a:cs typeface="+mn-cs"/>
                        </a:defRPr>
                      </a:lvl3pPr>
                      <a:lvl4pPr marL="16002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20574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黑体" panose="02010609060101010101" pitchFamily="49" charset="-122"/>
                        </a:rPr>
                        <a:t>语文</a:t>
                      </a:r>
                      <a:endParaRPr lang="zh-CN" altLang="en-US" b="1" dirty="0">
                        <a:latin typeface="黑体" panose="02010609060101010101" pitchFamily="49" charset="-122"/>
                      </a:endParaRPr>
                    </a:p>
                  </p:txBody>
                </p:sp>
                <p:sp>
                  <p:nvSpPr>
                    <p:cNvPr id="22629" name="Rectangle 135"/>
                    <p:cNvSpPr/>
                    <p:nvPr/>
                  </p:nvSpPr>
                  <p:spPr>
                    <a:xfrm>
                      <a:off x="1488" y="0"/>
                      <a:ext cx="577" cy="288"/>
                    </a:xfrm>
                    <a:prstGeom prst="rect">
                      <a:avLst/>
                    </a:prstGeom>
                    <a:noFill/>
                    <a:ln w="7" cap="sq" cmpd="sng">
                      <a:solidFill>
                        <a:srgbClr val="A0A0A0"/>
                      </a:solidFill>
                      <a:prstDash val="solid"/>
                      <a:miter/>
                      <a:headEnd type="none" w="sm" len="sm"/>
                      <a:tailEnd type="none" w="sm" len="sm"/>
                    </a:ln>
                  </p:spPr>
                  <p:txBody>
                    <a:bodyPr/>
                    <a:lstStyle>
                      <a:lvl1pPr marL="342900" indent="-3429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l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742950" indent="-28575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11430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400" kern="1200">
                          <a:solidFill>
                            <a:schemeClr val="tx1"/>
                          </a:solidFill>
                          <a:latin typeface="+mj-lt"/>
                          <a:ea typeface="楷体_GB2312" pitchFamily="1" charset="-122"/>
                          <a:cs typeface="+mn-cs"/>
                        </a:defRPr>
                      </a:lvl3pPr>
                      <a:lvl4pPr marL="16002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20574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zh-CN" altLang="en-US" sz="1800" dirty="0">
                        <a:ea typeface="宋体" panose="02010600030101010101" pitchFamily="2" charset="-122"/>
                      </a:endParaRPr>
                    </a:p>
                  </p:txBody>
                </p:sp>
              </p:grpSp>
            </p:grpSp>
            <p:grpSp>
              <p:nvGrpSpPr>
                <p:cNvPr id="22543" name="Group 136"/>
                <p:cNvGrpSpPr/>
                <p:nvPr/>
              </p:nvGrpSpPr>
              <p:grpSpPr>
                <a:xfrm>
                  <a:off x="2065" y="0"/>
                  <a:ext cx="577" cy="288"/>
                  <a:chOff x="2065" y="0"/>
                  <a:chExt cx="577" cy="288"/>
                </a:xfrm>
              </p:grpSpPr>
              <p:sp>
                <p:nvSpPr>
                  <p:cNvPr id="22622" name="Rectangle 137"/>
                  <p:cNvSpPr/>
                  <p:nvPr/>
                </p:nvSpPr>
                <p:spPr>
                  <a:xfrm>
                    <a:off x="2065" y="0"/>
                    <a:ext cx="577" cy="288"/>
                  </a:xfrm>
                  <a:prstGeom prst="rect">
                    <a:avLst/>
                  </a:prstGeom>
                  <a:solidFill>
                    <a:srgbClr val="FFCCCC"/>
                  </a:solidFill>
                  <a:ln w="12700">
                    <a:noFill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22623" name="Group 138"/>
                  <p:cNvGrpSpPr/>
                  <p:nvPr/>
                </p:nvGrpSpPr>
                <p:grpSpPr>
                  <a:xfrm>
                    <a:off x="2065" y="0"/>
                    <a:ext cx="577" cy="288"/>
                    <a:chOff x="2065" y="0"/>
                    <a:chExt cx="577" cy="288"/>
                  </a:xfrm>
                </p:grpSpPr>
                <p:sp>
                  <p:nvSpPr>
                    <p:cNvPr id="22624" name="Rectangle 139"/>
                    <p:cNvSpPr/>
                    <p:nvPr/>
                  </p:nvSpPr>
                  <p:spPr>
                    <a:xfrm>
                      <a:off x="2065" y="0"/>
                      <a:ext cx="577" cy="288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12700">
                      <a:noFill/>
                    </a:ln>
                  </p:spPr>
                  <p:txBody>
                    <a:bodyPr anchor="ctr" anchorCtr="0"/>
                    <a:lstStyle>
                      <a:lvl1pPr marL="342900" indent="-3429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l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742950" indent="-28575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11430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400" kern="1200">
                          <a:solidFill>
                            <a:schemeClr val="tx1"/>
                          </a:solidFill>
                          <a:latin typeface="+mj-lt"/>
                          <a:ea typeface="楷体_GB2312" pitchFamily="1" charset="-122"/>
                          <a:cs typeface="+mn-cs"/>
                        </a:defRPr>
                      </a:lvl3pPr>
                      <a:lvl4pPr marL="16002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20574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zh-CN" altLang="en-US" b="1" dirty="0">
                          <a:latin typeface="黑体" panose="02010609060101010101" pitchFamily="49" charset="-122"/>
                        </a:rPr>
                        <a:t>数学</a:t>
                      </a:r>
                      <a:endParaRPr lang="zh-CN" altLang="en-US" b="1" dirty="0">
                        <a:latin typeface="黑体" panose="02010609060101010101" pitchFamily="49" charset="-122"/>
                      </a:endParaRPr>
                    </a:p>
                  </p:txBody>
                </p:sp>
                <p:sp>
                  <p:nvSpPr>
                    <p:cNvPr id="22625" name="Rectangle 140"/>
                    <p:cNvSpPr/>
                    <p:nvPr/>
                  </p:nvSpPr>
                  <p:spPr>
                    <a:xfrm>
                      <a:off x="2065" y="0"/>
                      <a:ext cx="577" cy="288"/>
                    </a:xfrm>
                    <a:prstGeom prst="rect">
                      <a:avLst/>
                    </a:prstGeom>
                    <a:noFill/>
                    <a:ln w="7" cap="sq" cmpd="sng">
                      <a:solidFill>
                        <a:srgbClr val="A0A0A0"/>
                      </a:solidFill>
                      <a:prstDash val="solid"/>
                      <a:miter/>
                      <a:headEnd type="none" w="sm" len="sm"/>
                      <a:tailEnd type="none" w="sm" len="sm"/>
                    </a:ln>
                  </p:spPr>
                  <p:txBody>
                    <a:bodyPr/>
                    <a:lstStyle>
                      <a:lvl1pPr marL="342900" indent="-3429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l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742950" indent="-28575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11430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400" kern="1200">
                          <a:solidFill>
                            <a:schemeClr val="tx1"/>
                          </a:solidFill>
                          <a:latin typeface="+mj-lt"/>
                          <a:ea typeface="楷体_GB2312" pitchFamily="1" charset="-122"/>
                          <a:cs typeface="+mn-cs"/>
                        </a:defRPr>
                      </a:lvl3pPr>
                      <a:lvl4pPr marL="16002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20574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zh-CN" altLang="en-US" sz="1800" dirty="0">
                        <a:ea typeface="宋体" panose="02010600030101010101" pitchFamily="2" charset="-122"/>
                      </a:endParaRPr>
                    </a:p>
                  </p:txBody>
                </p:sp>
              </p:grpSp>
            </p:grpSp>
            <p:grpSp>
              <p:nvGrpSpPr>
                <p:cNvPr id="22544" name="Group 141"/>
                <p:cNvGrpSpPr/>
                <p:nvPr/>
              </p:nvGrpSpPr>
              <p:grpSpPr>
                <a:xfrm>
                  <a:off x="2642" y="0"/>
                  <a:ext cx="725" cy="288"/>
                  <a:chOff x="2642" y="0"/>
                  <a:chExt cx="725" cy="288"/>
                </a:xfrm>
              </p:grpSpPr>
              <p:sp>
                <p:nvSpPr>
                  <p:cNvPr id="22618" name="Rectangle 142"/>
                  <p:cNvSpPr/>
                  <p:nvPr/>
                </p:nvSpPr>
                <p:spPr>
                  <a:xfrm>
                    <a:off x="2642" y="0"/>
                    <a:ext cx="725" cy="288"/>
                  </a:xfrm>
                  <a:prstGeom prst="rect">
                    <a:avLst/>
                  </a:prstGeom>
                  <a:solidFill>
                    <a:srgbClr val="FFCCCC"/>
                  </a:solidFill>
                  <a:ln w="12700">
                    <a:noFill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22619" name="Group 143"/>
                  <p:cNvGrpSpPr/>
                  <p:nvPr/>
                </p:nvGrpSpPr>
                <p:grpSpPr>
                  <a:xfrm>
                    <a:off x="2642" y="0"/>
                    <a:ext cx="725" cy="288"/>
                    <a:chOff x="2642" y="0"/>
                    <a:chExt cx="725" cy="288"/>
                  </a:xfrm>
                </p:grpSpPr>
                <p:sp>
                  <p:nvSpPr>
                    <p:cNvPr id="22620" name="Rectangle 144"/>
                    <p:cNvSpPr/>
                    <p:nvPr/>
                  </p:nvSpPr>
                  <p:spPr>
                    <a:xfrm>
                      <a:off x="2642" y="0"/>
                      <a:ext cx="725" cy="288"/>
                    </a:xfrm>
                    <a:prstGeom prst="rect">
                      <a:avLst/>
                    </a:prstGeom>
                    <a:solidFill>
                      <a:srgbClr val="FFCCCC"/>
                    </a:solidFill>
                    <a:ln w="12700">
                      <a:noFill/>
                    </a:ln>
                  </p:spPr>
                  <p:txBody>
                    <a:bodyPr anchor="ctr" anchorCtr="0"/>
                    <a:lstStyle>
                      <a:lvl1pPr marL="342900" indent="-3429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l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742950" indent="-28575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11430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400" kern="1200">
                          <a:solidFill>
                            <a:schemeClr val="tx1"/>
                          </a:solidFill>
                          <a:latin typeface="+mj-lt"/>
                          <a:ea typeface="楷体_GB2312" pitchFamily="1" charset="-122"/>
                          <a:cs typeface="+mn-cs"/>
                        </a:defRPr>
                      </a:lvl3pPr>
                      <a:lvl4pPr marL="16002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20574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altLang="zh-CN" b="1" dirty="0">
                          <a:latin typeface="黑体" panose="02010609060101010101" pitchFamily="49" charset="-122"/>
                        </a:rPr>
                        <a:t>C</a:t>
                      </a:r>
                      <a:r>
                        <a:rPr lang="zh-CN" altLang="en-US" b="1" dirty="0">
                          <a:latin typeface="黑体" panose="02010609060101010101" pitchFamily="49" charset="-122"/>
                        </a:rPr>
                        <a:t>语言</a:t>
                      </a:r>
                      <a:endParaRPr lang="zh-CN" altLang="en-US" b="1" dirty="0">
                        <a:latin typeface="黑体" panose="02010609060101010101" pitchFamily="49" charset="-122"/>
                      </a:endParaRPr>
                    </a:p>
                  </p:txBody>
                </p:sp>
                <p:sp>
                  <p:nvSpPr>
                    <p:cNvPr id="22621" name="Rectangle 145"/>
                    <p:cNvSpPr/>
                    <p:nvPr/>
                  </p:nvSpPr>
                  <p:spPr>
                    <a:xfrm>
                      <a:off x="2642" y="0"/>
                      <a:ext cx="725" cy="288"/>
                    </a:xfrm>
                    <a:prstGeom prst="rect">
                      <a:avLst/>
                    </a:prstGeom>
                    <a:noFill/>
                    <a:ln w="7" cap="sq" cmpd="sng">
                      <a:solidFill>
                        <a:srgbClr val="A0A0A0"/>
                      </a:solidFill>
                      <a:prstDash val="solid"/>
                      <a:miter/>
                      <a:headEnd type="none" w="sm" len="sm"/>
                      <a:tailEnd type="none" w="sm" len="sm"/>
                    </a:ln>
                  </p:spPr>
                  <p:txBody>
                    <a:bodyPr/>
                    <a:lstStyle>
                      <a:lvl1pPr marL="342900" indent="-3429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l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742950" indent="-28575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11430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ü"/>
                        <a:defRPr sz="2400" kern="1200">
                          <a:solidFill>
                            <a:schemeClr val="tx1"/>
                          </a:solidFill>
                          <a:latin typeface="+mj-lt"/>
                          <a:ea typeface="楷体_GB2312" pitchFamily="1" charset="-122"/>
                          <a:cs typeface="+mn-cs"/>
                        </a:defRPr>
                      </a:lvl3pPr>
                      <a:lvl4pPr marL="16002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–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2057400" indent="-228600" algn="l" rtl="0" eaLnBrk="0" fontAlgn="base" hangingPunct="0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»"/>
                        <a:defRPr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</a:lstStyle>
                    <a:p>
                      <a:pPr marL="0" lvl="0" indent="0" algn="ctr" eaLnBrk="1" hangingPunct="1">
                        <a:spcBef>
                          <a:spcPct val="0"/>
                        </a:spcBef>
                        <a:buFont typeface="Arial" panose="020B0604020202020204" pitchFamily="34" charset="0"/>
                        <a:buNone/>
                      </a:pPr>
                      <a:endParaRPr lang="zh-CN" altLang="en-US" sz="1800" dirty="0">
                        <a:ea typeface="宋体" panose="02010600030101010101" pitchFamily="2" charset="-122"/>
                      </a:endParaRPr>
                    </a:p>
                  </p:txBody>
                </p:sp>
              </p:grpSp>
            </p:grpSp>
            <p:grpSp>
              <p:nvGrpSpPr>
                <p:cNvPr id="22545" name="Group 146"/>
                <p:cNvGrpSpPr/>
                <p:nvPr/>
              </p:nvGrpSpPr>
              <p:grpSpPr>
                <a:xfrm>
                  <a:off x="0" y="288"/>
                  <a:ext cx="911" cy="288"/>
                  <a:chOff x="0" y="288"/>
                  <a:chExt cx="911" cy="288"/>
                </a:xfrm>
              </p:grpSpPr>
              <p:sp>
                <p:nvSpPr>
                  <p:cNvPr id="22616" name="Rectangle 147"/>
                  <p:cNvSpPr/>
                  <p:nvPr/>
                </p:nvSpPr>
                <p:spPr>
                  <a:xfrm>
                    <a:off x="0" y="288"/>
                    <a:ext cx="911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6201001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617" name="Rectangle 148"/>
                  <p:cNvSpPr/>
                  <p:nvPr/>
                </p:nvSpPr>
                <p:spPr>
                  <a:xfrm>
                    <a:off x="0" y="288"/>
                    <a:ext cx="911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46" name="Group 149"/>
                <p:cNvGrpSpPr/>
                <p:nvPr/>
              </p:nvGrpSpPr>
              <p:grpSpPr>
                <a:xfrm>
                  <a:off x="911" y="288"/>
                  <a:ext cx="577" cy="288"/>
                  <a:chOff x="911" y="288"/>
                  <a:chExt cx="577" cy="288"/>
                </a:xfrm>
              </p:grpSpPr>
              <p:sp>
                <p:nvSpPr>
                  <p:cNvPr id="22614" name="Rectangle 150"/>
                  <p:cNvSpPr/>
                  <p:nvPr/>
                </p:nvSpPr>
                <p:spPr>
                  <a:xfrm>
                    <a:off x="911" y="288"/>
                    <a:ext cx="577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zh-CN" altLang="en-US" b="1" dirty="0">
                        <a:latin typeface="黑体" panose="02010609060101010101" pitchFamily="49" charset="-122"/>
                      </a:rPr>
                      <a:t>张三</a:t>
                    </a:r>
                    <a:endParaRPr lang="zh-CN" altLang="en-US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615" name="Rectangle 151"/>
                  <p:cNvSpPr/>
                  <p:nvPr/>
                </p:nvSpPr>
                <p:spPr>
                  <a:xfrm>
                    <a:off x="911" y="288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47" name="Group 152"/>
                <p:cNvGrpSpPr/>
                <p:nvPr/>
              </p:nvGrpSpPr>
              <p:grpSpPr>
                <a:xfrm>
                  <a:off x="1488" y="288"/>
                  <a:ext cx="577" cy="288"/>
                  <a:chOff x="1488" y="288"/>
                  <a:chExt cx="577" cy="288"/>
                </a:xfrm>
              </p:grpSpPr>
              <p:sp>
                <p:nvSpPr>
                  <p:cNvPr id="22612" name="Rectangle 153"/>
                  <p:cNvSpPr/>
                  <p:nvPr/>
                </p:nvSpPr>
                <p:spPr>
                  <a:xfrm>
                    <a:off x="1488" y="288"/>
                    <a:ext cx="577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85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613" name="Rectangle 154"/>
                  <p:cNvSpPr/>
                  <p:nvPr/>
                </p:nvSpPr>
                <p:spPr>
                  <a:xfrm>
                    <a:off x="1488" y="288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48" name="Group 155"/>
                <p:cNvGrpSpPr/>
                <p:nvPr/>
              </p:nvGrpSpPr>
              <p:grpSpPr>
                <a:xfrm>
                  <a:off x="2065" y="288"/>
                  <a:ext cx="577" cy="288"/>
                  <a:chOff x="2065" y="288"/>
                  <a:chExt cx="577" cy="288"/>
                </a:xfrm>
              </p:grpSpPr>
              <p:sp>
                <p:nvSpPr>
                  <p:cNvPr id="22610" name="Rectangle 156"/>
                  <p:cNvSpPr/>
                  <p:nvPr/>
                </p:nvSpPr>
                <p:spPr>
                  <a:xfrm>
                    <a:off x="2065" y="288"/>
                    <a:ext cx="577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</a:rPr>
                      <a:t>54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611" name="Rectangle 157"/>
                  <p:cNvSpPr/>
                  <p:nvPr/>
                </p:nvSpPr>
                <p:spPr>
                  <a:xfrm>
                    <a:off x="2065" y="288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49" name="Group 158"/>
                <p:cNvGrpSpPr/>
                <p:nvPr/>
              </p:nvGrpSpPr>
              <p:grpSpPr>
                <a:xfrm>
                  <a:off x="2642" y="288"/>
                  <a:ext cx="725" cy="288"/>
                  <a:chOff x="2642" y="288"/>
                  <a:chExt cx="725" cy="288"/>
                </a:xfrm>
              </p:grpSpPr>
              <p:sp>
                <p:nvSpPr>
                  <p:cNvPr id="22608" name="Rectangle 159"/>
                  <p:cNvSpPr/>
                  <p:nvPr/>
                </p:nvSpPr>
                <p:spPr>
                  <a:xfrm>
                    <a:off x="2642" y="288"/>
                    <a:ext cx="725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92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609" name="Rectangle 160"/>
                  <p:cNvSpPr/>
                  <p:nvPr/>
                </p:nvSpPr>
                <p:spPr>
                  <a:xfrm>
                    <a:off x="2642" y="288"/>
                    <a:ext cx="725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50" name="Group 161"/>
                <p:cNvGrpSpPr/>
                <p:nvPr/>
              </p:nvGrpSpPr>
              <p:grpSpPr>
                <a:xfrm>
                  <a:off x="0" y="576"/>
                  <a:ext cx="911" cy="288"/>
                  <a:chOff x="0" y="576"/>
                  <a:chExt cx="911" cy="288"/>
                </a:xfrm>
              </p:grpSpPr>
              <p:sp>
                <p:nvSpPr>
                  <p:cNvPr id="22606" name="Rectangle 162"/>
                  <p:cNvSpPr/>
                  <p:nvPr/>
                </p:nvSpPr>
                <p:spPr>
                  <a:xfrm>
                    <a:off x="0" y="576"/>
                    <a:ext cx="911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6201002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607" name="Rectangle 163"/>
                  <p:cNvSpPr/>
                  <p:nvPr/>
                </p:nvSpPr>
                <p:spPr>
                  <a:xfrm>
                    <a:off x="0" y="576"/>
                    <a:ext cx="911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51" name="Group 164"/>
                <p:cNvGrpSpPr/>
                <p:nvPr/>
              </p:nvGrpSpPr>
              <p:grpSpPr>
                <a:xfrm>
                  <a:off x="911" y="576"/>
                  <a:ext cx="577" cy="288"/>
                  <a:chOff x="911" y="576"/>
                  <a:chExt cx="577" cy="288"/>
                </a:xfrm>
              </p:grpSpPr>
              <p:sp>
                <p:nvSpPr>
                  <p:cNvPr id="22604" name="Rectangle 165"/>
                  <p:cNvSpPr/>
                  <p:nvPr/>
                </p:nvSpPr>
                <p:spPr>
                  <a:xfrm>
                    <a:off x="911" y="576"/>
                    <a:ext cx="577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zh-CN" altLang="en-US" b="1" dirty="0">
                        <a:latin typeface="黑体" panose="02010609060101010101" pitchFamily="49" charset="-122"/>
                      </a:rPr>
                      <a:t>李四</a:t>
                    </a:r>
                    <a:endParaRPr lang="zh-CN" altLang="en-US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605" name="Rectangle 166"/>
                  <p:cNvSpPr/>
                  <p:nvPr/>
                </p:nvSpPr>
                <p:spPr>
                  <a:xfrm>
                    <a:off x="911" y="576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52" name="Group 167"/>
                <p:cNvGrpSpPr/>
                <p:nvPr/>
              </p:nvGrpSpPr>
              <p:grpSpPr>
                <a:xfrm>
                  <a:off x="1488" y="576"/>
                  <a:ext cx="577" cy="288"/>
                  <a:chOff x="1488" y="576"/>
                  <a:chExt cx="577" cy="288"/>
                </a:xfrm>
              </p:grpSpPr>
              <p:sp>
                <p:nvSpPr>
                  <p:cNvPr id="22602" name="Rectangle 168"/>
                  <p:cNvSpPr/>
                  <p:nvPr/>
                </p:nvSpPr>
                <p:spPr>
                  <a:xfrm>
                    <a:off x="1488" y="576"/>
                    <a:ext cx="577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92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603" name="Rectangle 169"/>
                  <p:cNvSpPr/>
                  <p:nvPr/>
                </p:nvSpPr>
                <p:spPr>
                  <a:xfrm>
                    <a:off x="1488" y="576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53" name="Group 170"/>
                <p:cNvGrpSpPr/>
                <p:nvPr/>
              </p:nvGrpSpPr>
              <p:grpSpPr>
                <a:xfrm>
                  <a:off x="2065" y="576"/>
                  <a:ext cx="577" cy="288"/>
                  <a:chOff x="2065" y="576"/>
                  <a:chExt cx="577" cy="288"/>
                </a:xfrm>
              </p:grpSpPr>
              <p:sp>
                <p:nvSpPr>
                  <p:cNvPr id="22600" name="Rectangle 171"/>
                  <p:cNvSpPr/>
                  <p:nvPr/>
                </p:nvSpPr>
                <p:spPr>
                  <a:xfrm>
                    <a:off x="2065" y="576"/>
                    <a:ext cx="577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84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601" name="Rectangle 172"/>
                  <p:cNvSpPr/>
                  <p:nvPr/>
                </p:nvSpPr>
                <p:spPr>
                  <a:xfrm>
                    <a:off x="2065" y="576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54" name="Group 173"/>
                <p:cNvGrpSpPr/>
                <p:nvPr/>
              </p:nvGrpSpPr>
              <p:grpSpPr>
                <a:xfrm>
                  <a:off x="2642" y="576"/>
                  <a:ext cx="725" cy="288"/>
                  <a:chOff x="2642" y="576"/>
                  <a:chExt cx="725" cy="288"/>
                </a:xfrm>
              </p:grpSpPr>
              <p:sp>
                <p:nvSpPr>
                  <p:cNvPr id="22598" name="Rectangle 174"/>
                  <p:cNvSpPr/>
                  <p:nvPr/>
                </p:nvSpPr>
                <p:spPr>
                  <a:xfrm>
                    <a:off x="2642" y="576"/>
                    <a:ext cx="725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64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599" name="Rectangle 175"/>
                  <p:cNvSpPr/>
                  <p:nvPr/>
                </p:nvSpPr>
                <p:spPr>
                  <a:xfrm>
                    <a:off x="2642" y="576"/>
                    <a:ext cx="725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55" name="Group 176"/>
                <p:cNvGrpSpPr/>
                <p:nvPr/>
              </p:nvGrpSpPr>
              <p:grpSpPr>
                <a:xfrm>
                  <a:off x="0" y="864"/>
                  <a:ext cx="911" cy="288"/>
                  <a:chOff x="0" y="864"/>
                  <a:chExt cx="911" cy="288"/>
                </a:xfrm>
              </p:grpSpPr>
              <p:sp>
                <p:nvSpPr>
                  <p:cNvPr id="22596" name="Rectangle 177"/>
                  <p:cNvSpPr/>
                  <p:nvPr/>
                </p:nvSpPr>
                <p:spPr>
                  <a:xfrm>
                    <a:off x="0" y="864"/>
                    <a:ext cx="911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6201003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597" name="Rectangle 178"/>
                  <p:cNvSpPr/>
                  <p:nvPr/>
                </p:nvSpPr>
                <p:spPr>
                  <a:xfrm>
                    <a:off x="0" y="864"/>
                    <a:ext cx="911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56" name="Group 179"/>
                <p:cNvGrpSpPr/>
                <p:nvPr/>
              </p:nvGrpSpPr>
              <p:grpSpPr>
                <a:xfrm>
                  <a:off x="911" y="864"/>
                  <a:ext cx="577" cy="288"/>
                  <a:chOff x="911" y="864"/>
                  <a:chExt cx="577" cy="288"/>
                </a:xfrm>
              </p:grpSpPr>
              <p:sp>
                <p:nvSpPr>
                  <p:cNvPr id="22594" name="Rectangle 180"/>
                  <p:cNvSpPr/>
                  <p:nvPr/>
                </p:nvSpPr>
                <p:spPr>
                  <a:xfrm>
                    <a:off x="911" y="864"/>
                    <a:ext cx="577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zh-CN" altLang="en-US" b="1" dirty="0">
                        <a:latin typeface="黑体" panose="02010609060101010101" pitchFamily="49" charset="-122"/>
                      </a:rPr>
                      <a:t>王五</a:t>
                    </a:r>
                    <a:endParaRPr lang="zh-CN" altLang="en-US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595" name="Rectangle 181"/>
                  <p:cNvSpPr/>
                  <p:nvPr/>
                </p:nvSpPr>
                <p:spPr>
                  <a:xfrm>
                    <a:off x="911" y="864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57" name="Group 182"/>
                <p:cNvGrpSpPr/>
                <p:nvPr/>
              </p:nvGrpSpPr>
              <p:grpSpPr>
                <a:xfrm>
                  <a:off x="1488" y="864"/>
                  <a:ext cx="577" cy="288"/>
                  <a:chOff x="1488" y="864"/>
                  <a:chExt cx="577" cy="288"/>
                </a:xfrm>
              </p:grpSpPr>
              <p:sp>
                <p:nvSpPr>
                  <p:cNvPr id="22592" name="Rectangle 183"/>
                  <p:cNvSpPr/>
                  <p:nvPr/>
                </p:nvSpPr>
                <p:spPr>
                  <a:xfrm>
                    <a:off x="1488" y="864"/>
                    <a:ext cx="577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87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593" name="Rectangle 184"/>
                  <p:cNvSpPr/>
                  <p:nvPr/>
                </p:nvSpPr>
                <p:spPr>
                  <a:xfrm>
                    <a:off x="1488" y="864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58" name="Group 185"/>
                <p:cNvGrpSpPr/>
                <p:nvPr/>
              </p:nvGrpSpPr>
              <p:grpSpPr>
                <a:xfrm>
                  <a:off x="2065" y="864"/>
                  <a:ext cx="577" cy="288"/>
                  <a:chOff x="2065" y="864"/>
                  <a:chExt cx="577" cy="288"/>
                </a:xfrm>
              </p:grpSpPr>
              <p:sp>
                <p:nvSpPr>
                  <p:cNvPr id="22590" name="Rectangle 186"/>
                  <p:cNvSpPr/>
                  <p:nvPr/>
                </p:nvSpPr>
                <p:spPr>
                  <a:xfrm>
                    <a:off x="2065" y="864"/>
                    <a:ext cx="577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74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591" name="Rectangle 187"/>
                  <p:cNvSpPr/>
                  <p:nvPr/>
                </p:nvSpPr>
                <p:spPr>
                  <a:xfrm>
                    <a:off x="2065" y="864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59" name="Group 188"/>
                <p:cNvGrpSpPr/>
                <p:nvPr/>
              </p:nvGrpSpPr>
              <p:grpSpPr>
                <a:xfrm>
                  <a:off x="2642" y="864"/>
                  <a:ext cx="725" cy="288"/>
                  <a:chOff x="2642" y="864"/>
                  <a:chExt cx="725" cy="288"/>
                </a:xfrm>
              </p:grpSpPr>
              <p:sp>
                <p:nvSpPr>
                  <p:cNvPr id="22588" name="Rectangle 189"/>
                  <p:cNvSpPr/>
                  <p:nvPr/>
                </p:nvSpPr>
                <p:spPr>
                  <a:xfrm>
                    <a:off x="2642" y="864"/>
                    <a:ext cx="725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73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589" name="Rectangle 190"/>
                  <p:cNvSpPr/>
                  <p:nvPr/>
                </p:nvSpPr>
                <p:spPr>
                  <a:xfrm>
                    <a:off x="2642" y="864"/>
                    <a:ext cx="725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22560" name="Rectangle 193"/>
                <p:cNvSpPr/>
                <p:nvPr/>
              </p:nvSpPr>
              <p:spPr>
                <a:xfrm>
                  <a:off x="0" y="1152"/>
                  <a:ext cx="911" cy="288"/>
                </a:xfrm>
                <a:prstGeom prst="rect">
                  <a:avLst/>
                </a:prstGeom>
                <a:noFill/>
                <a:ln w="7" cap="sq" cmpd="sng">
                  <a:solidFill>
                    <a:srgbClr val="A0A0A0"/>
                  </a:solidFill>
                  <a:prstDash val="solid"/>
                  <a:miter/>
                  <a:headEnd type="none" w="sm" len="sm"/>
                  <a:tailEnd type="none" w="sm" len="sm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l"/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ü"/>
                    <a:defRPr sz="2400" kern="1200">
                      <a:solidFill>
                        <a:schemeClr val="tx1"/>
                      </a:solidFill>
                      <a:latin typeface="+mj-lt"/>
                      <a:ea typeface="楷体_GB2312" pitchFamily="1" charset="-122"/>
                      <a:cs typeface="+mn-cs"/>
                    </a:defRPr>
                  </a:lvl3pPr>
                  <a:lvl4pPr marL="16002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22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2057400" indent="-228600" algn="l" rtl="0" eaLnBrk="0" fontAlgn="base" hangingPunct="0">
                    <a:spcBef>
                      <a:spcPct val="1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2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</a:lstStyle>
                <a:p>
                  <a:pPr marL="0" lvl="0" indent="0" algn="ctr" eaLnBrk="1" hangingPunct="1">
                    <a:spcBef>
                      <a:spcPct val="0"/>
                    </a:spcBef>
                    <a:buFont typeface="Arial" panose="020B0604020202020204" pitchFamily="34" charset="0"/>
                    <a:buNone/>
                  </a:pPr>
                  <a:endParaRPr lang="zh-CN" altLang="en-US" sz="1800" dirty="0"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22561" name="Group 194"/>
                <p:cNvGrpSpPr/>
                <p:nvPr/>
              </p:nvGrpSpPr>
              <p:grpSpPr>
                <a:xfrm>
                  <a:off x="911" y="1152"/>
                  <a:ext cx="577" cy="288"/>
                  <a:chOff x="911" y="1152"/>
                  <a:chExt cx="577" cy="288"/>
                </a:xfrm>
              </p:grpSpPr>
              <p:sp>
                <p:nvSpPr>
                  <p:cNvPr id="22586" name="Rectangle 195"/>
                  <p:cNvSpPr>
                    <a:spLocks noTextEdit="1"/>
                  </p:cNvSpPr>
                  <p:nvPr/>
                </p:nvSpPr>
                <p:spPr>
                  <a:xfrm>
                    <a:off x="911" y="1180"/>
                    <a:ext cx="577" cy="23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87" name="Rectangle 196"/>
                  <p:cNvSpPr/>
                  <p:nvPr/>
                </p:nvSpPr>
                <p:spPr>
                  <a:xfrm>
                    <a:off x="911" y="1152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62" name="Group 197"/>
                <p:cNvGrpSpPr/>
                <p:nvPr/>
              </p:nvGrpSpPr>
              <p:grpSpPr>
                <a:xfrm>
                  <a:off x="1488" y="1152"/>
                  <a:ext cx="577" cy="288"/>
                  <a:chOff x="1488" y="1152"/>
                  <a:chExt cx="577" cy="288"/>
                </a:xfrm>
              </p:grpSpPr>
              <p:sp>
                <p:nvSpPr>
                  <p:cNvPr id="22584" name="Rectangle 198"/>
                  <p:cNvSpPr>
                    <a:spLocks noTextEdit="1"/>
                  </p:cNvSpPr>
                  <p:nvPr/>
                </p:nvSpPr>
                <p:spPr>
                  <a:xfrm>
                    <a:off x="1488" y="1180"/>
                    <a:ext cx="577" cy="23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85" name="Rectangle 199"/>
                  <p:cNvSpPr/>
                  <p:nvPr/>
                </p:nvSpPr>
                <p:spPr>
                  <a:xfrm>
                    <a:off x="1488" y="1152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63" name="Group 200"/>
                <p:cNvGrpSpPr/>
                <p:nvPr/>
              </p:nvGrpSpPr>
              <p:grpSpPr>
                <a:xfrm>
                  <a:off x="2065" y="1152"/>
                  <a:ext cx="577" cy="288"/>
                  <a:chOff x="2065" y="1152"/>
                  <a:chExt cx="577" cy="288"/>
                </a:xfrm>
              </p:grpSpPr>
              <p:sp>
                <p:nvSpPr>
                  <p:cNvPr id="22582" name="Rectangle 201"/>
                  <p:cNvSpPr>
                    <a:spLocks noTextEdit="1"/>
                  </p:cNvSpPr>
                  <p:nvPr/>
                </p:nvSpPr>
                <p:spPr>
                  <a:xfrm>
                    <a:off x="2065" y="1180"/>
                    <a:ext cx="577" cy="23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83" name="Rectangle 202"/>
                  <p:cNvSpPr/>
                  <p:nvPr/>
                </p:nvSpPr>
                <p:spPr>
                  <a:xfrm>
                    <a:off x="2065" y="1152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64" name="Group 203"/>
                <p:cNvGrpSpPr/>
                <p:nvPr/>
              </p:nvGrpSpPr>
              <p:grpSpPr>
                <a:xfrm>
                  <a:off x="2642" y="1152"/>
                  <a:ext cx="725" cy="288"/>
                  <a:chOff x="2642" y="1152"/>
                  <a:chExt cx="725" cy="288"/>
                </a:xfrm>
              </p:grpSpPr>
              <p:sp>
                <p:nvSpPr>
                  <p:cNvPr id="22580" name="Rectangle 204"/>
                  <p:cNvSpPr>
                    <a:spLocks noTextEdit="1"/>
                  </p:cNvSpPr>
                  <p:nvPr/>
                </p:nvSpPr>
                <p:spPr>
                  <a:xfrm>
                    <a:off x="2642" y="1180"/>
                    <a:ext cx="725" cy="23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81" name="Rectangle 205"/>
                  <p:cNvSpPr/>
                  <p:nvPr/>
                </p:nvSpPr>
                <p:spPr>
                  <a:xfrm>
                    <a:off x="2642" y="1152"/>
                    <a:ext cx="725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65" name="Group 206"/>
                <p:cNvGrpSpPr/>
                <p:nvPr/>
              </p:nvGrpSpPr>
              <p:grpSpPr>
                <a:xfrm>
                  <a:off x="0" y="1159"/>
                  <a:ext cx="3274" cy="569"/>
                  <a:chOff x="0" y="1159"/>
                  <a:chExt cx="3274" cy="569"/>
                </a:xfrm>
              </p:grpSpPr>
              <p:sp>
                <p:nvSpPr>
                  <p:cNvPr id="22578" name="Rectangle 207"/>
                  <p:cNvSpPr/>
                  <p:nvPr/>
                </p:nvSpPr>
                <p:spPr>
                  <a:xfrm>
                    <a:off x="0" y="1159"/>
                    <a:ext cx="3274" cy="288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 anchor="ctr" anchorCtr="0"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r>
                      <a:rPr lang="en-US" altLang="zh-CN" b="1" dirty="0">
                        <a:latin typeface="黑体" panose="02010609060101010101" pitchFamily="49" charset="-122"/>
                      </a:rPr>
                      <a:t>   ...     ...   ...   ...   ... </a:t>
                    </a:r>
                    <a:endParaRPr lang="en-US" altLang="zh-CN" b="1" dirty="0">
                      <a:latin typeface="黑体" panose="02010609060101010101" pitchFamily="49" charset="-122"/>
                    </a:endParaRPr>
                  </a:p>
                </p:txBody>
              </p:sp>
              <p:sp>
                <p:nvSpPr>
                  <p:cNvPr id="22579" name="Rectangle 208"/>
                  <p:cNvSpPr/>
                  <p:nvPr/>
                </p:nvSpPr>
                <p:spPr>
                  <a:xfrm>
                    <a:off x="0" y="1440"/>
                    <a:ext cx="911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66" name="Group 209"/>
                <p:cNvGrpSpPr/>
                <p:nvPr/>
              </p:nvGrpSpPr>
              <p:grpSpPr>
                <a:xfrm>
                  <a:off x="911" y="1440"/>
                  <a:ext cx="577" cy="288"/>
                  <a:chOff x="911" y="1440"/>
                  <a:chExt cx="577" cy="288"/>
                </a:xfrm>
              </p:grpSpPr>
              <p:sp>
                <p:nvSpPr>
                  <p:cNvPr id="22576" name="Rectangle 210"/>
                  <p:cNvSpPr>
                    <a:spLocks noTextEdit="1"/>
                  </p:cNvSpPr>
                  <p:nvPr/>
                </p:nvSpPr>
                <p:spPr>
                  <a:xfrm>
                    <a:off x="911" y="1468"/>
                    <a:ext cx="577" cy="23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77" name="Rectangle 211"/>
                  <p:cNvSpPr/>
                  <p:nvPr/>
                </p:nvSpPr>
                <p:spPr>
                  <a:xfrm>
                    <a:off x="911" y="1440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67" name="Group 212"/>
                <p:cNvGrpSpPr/>
                <p:nvPr/>
              </p:nvGrpSpPr>
              <p:grpSpPr>
                <a:xfrm>
                  <a:off x="1488" y="1440"/>
                  <a:ext cx="577" cy="288"/>
                  <a:chOff x="1488" y="1440"/>
                  <a:chExt cx="577" cy="288"/>
                </a:xfrm>
              </p:grpSpPr>
              <p:sp>
                <p:nvSpPr>
                  <p:cNvPr id="22574" name="Rectangle 213"/>
                  <p:cNvSpPr>
                    <a:spLocks noTextEdit="1"/>
                  </p:cNvSpPr>
                  <p:nvPr/>
                </p:nvSpPr>
                <p:spPr>
                  <a:xfrm>
                    <a:off x="1488" y="1468"/>
                    <a:ext cx="577" cy="23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75" name="Rectangle 214"/>
                  <p:cNvSpPr/>
                  <p:nvPr/>
                </p:nvSpPr>
                <p:spPr>
                  <a:xfrm>
                    <a:off x="1488" y="1440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68" name="Group 215"/>
                <p:cNvGrpSpPr/>
                <p:nvPr/>
              </p:nvGrpSpPr>
              <p:grpSpPr>
                <a:xfrm>
                  <a:off x="2065" y="1440"/>
                  <a:ext cx="577" cy="288"/>
                  <a:chOff x="2065" y="1440"/>
                  <a:chExt cx="577" cy="288"/>
                </a:xfrm>
              </p:grpSpPr>
              <p:sp>
                <p:nvSpPr>
                  <p:cNvPr id="22572" name="Rectangle 216"/>
                  <p:cNvSpPr>
                    <a:spLocks noTextEdit="1"/>
                  </p:cNvSpPr>
                  <p:nvPr/>
                </p:nvSpPr>
                <p:spPr>
                  <a:xfrm>
                    <a:off x="2065" y="1468"/>
                    <a:ext cx="577" cy="23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73" name="Rectangle 217"/>
                  <p:cNvSpPr/>
                  <p:nvPr/>
                </p:nvSpPr>
                <p:spPr>
                  <a:xfrm>
                    <a:off x="2065" y="1440"/>
                    <a:ext cx="577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22569" name="Group 218"/>
                <p:cNvGrpSpPr/>
                <p:nvPr/>
              </p:nvGrpSpPr>
              <p:grpSpPr>
                <a:xfrm>
                  <a:off x="2642" y="1440"/>
                  <a:ext cx="725" cy="288"/>
                  <a:chOff x="2642" y="1440"/>
                  <a:chExt cx="725" cy="288"/>
                </a:xfrm>
              </p:grpSpPr>
              <p:sp>
                <p:nvSpPr>
                  <p:cNvPr id="22570" name="Rectangle 219"/>
                  <p:cNvSpPr>
                    <a:spLocks noTextEdit="1"/>
                  </p:cNvSpPr>
                  <p:nvPr/>
                </p:nvSpPr>
                <p:spPr>
                  <a:xfrm>
                    <a:off x="2642" y="1468"/>
                    <a:ext cx="725" cy="233"/>
                  </a:xfrm>
                  <a:prstGeom prst="rect">
                    <a:avLst/>
                  </a:prstGeom>
                  <a:noFill/>
                  <a:ln w="12700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71" name="Rectangle 220"/>
                  <p:cNvSpPr/>
                  <p:nvPr/>
                </p:nvSpPr>
                <p:spPr>
                  <a:xfrm>
                    <a:off x="2642" y="1440"/>
                    <a:ext cx="725" cy="288"/>
                  </a:xfrm>
                  <a:prstGeom prst="rect">
                    <a:avLst/>
                  </a:prstGeom>
                  <a:noFill/>
                  <a:ln w="7" cap="sq" cmpd="sng">
                    <a:solidFill>
                      <a:srgbClr val="A0A0A0"/>
                    </a:solidFill>
                    <a:prstDash val="solid"/>
                    <a:miter/>
                    <a:headEnd type="none" w="sm" len="sm"/>
                    <a:tailEnd type="none" w="sm" len="sm"/>
                  </a:ln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l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ü"/>
                      <a:defRPr sz="2400" kern="1200">
                        <a:solidFill>
                          <a:schemeClr val="tx1"/>
                        </a:solidFill>
                        <a:latin typeface="+mj-lt"/>
                        <a:ea typeface="楷体_GB2312" pitchFamily="1" charset="-122"/>
                        <a:cs typeface="+mn-cs"/>
                      </a:defRPr>
                    </a:lvl3pPr>
                    <a:lvl4pPr marL="16002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rtl="0" eaLnBrk="0" fontAlgn="base" hangingPunct="0">
                      <a:spcBef>
                        <a:spcPct val="1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22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 eaLnBrk="1" hangingPunct="1">
                      <a:spcBef>
                        <a:spcPct val="0"/>
                      </a:spcBef>
                      <a:buFont typeface="Arial" panose="020B0604020202020204" pitchFamily="34" charset="0"/>
                      <a:buNone/>
                    </a:pPr>
                    <a:endParaRPr lang="zh-CN" altLang="en-US" sz="1800" dirty="0"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22539" name="Rectangle 221"/>
              <p:cNvSpPr/>
              <p:nvPr/>
            </p:nvSpPr>
            <p:spPr>
              <a:xfrm>
                <a:off x="-3" y="-3"/>
                <a:ext cx="3373" cy="1734"/>
              </a:xfrm>
              <a:prstGeom prst="rect">
                <a:avLst/>
              </a:prstGeom>
              <a:noFill/>
              <a:ln w="11112" cap="sq" cmpd="sng">
                <a:solidFill>
                  <a:srgbClr val="A0A0A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 kern="1200">
                    <a:solidFill>
                      <a:schemeClr val="tx1"/>
                    </a:solidFill>
                    <a:latin typeface="+mj-lt"/>
                    <a:ea typeface="楷体_GB2312" pitchFamily="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dirty="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2536" name="Text Box 222"/>
            <p:cNvSpPr txBox="1"/>
            <p:nvPr/>
          </p:nvSpPr>
          <p:spPr>
            <a:xfrm>
              <a:off x="2620" y="3333"/>
              <a:ext cx="2625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latin typeface="黑体" panose="02010609060101010101" pitchFamily="49" charset="-122"/>
                </a:rPr>
                <a:t>整个表的记录是学生成绩数据</a:t>
              </a:r>
              <a:endParaRPr lang="zh-CN" altLang="en-US" b="1" dirty="0">
                <a:latin typeface="黑体" panose="02010609060101010101" pitchFamily="49" charset="-122"/>
              </a:endParaRPr>
            </a:p>
          </p:txBody>
        </p:sp>
        <p:sp>
          <p:nvSpPr>
            <p:cNvPr id="22537" name="Line 223"/>
            <p:cNvSpPr/>
            <p:nvPr/>
          </p:nvSpPr>
          <p:spPr>
            <a:xfrm>
              <a:off x="2117" y="3270"/>
              <a:ext cx="475" cy="234"/>
            </a:xfrm>
            <a:prstGeom prst="line">
              <a:avLst/>
            </a:prstGeom>
            <a:ln w="12700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4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4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40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096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latin typeface="+mj-lt"/>
                <a:ea typeface="微软雅黑" panose="020B0503020204020204" pitchFamily="34" charset="-122"/>
              </a:rPr>
              <a:t>三者之间的关系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 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&gt;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数据元素   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&gt; 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数据项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学生表 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&gt; 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个人记录 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&gt; 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学号、姓名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……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endParaRPr lang="en-US" altLang="zh-CN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1"/>
          <p:cNvSpPr txBox="1"/>
          <p:nvPr/>
        </p:nvSpPr>
        <p:spPr>
          <a:xfrm>
            <a:off x="4140200" y="1125538"/>
            <a:ext cx="4679950" cy="29324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教材：数据结构（</a:t>
            </a:r>
            <a:r>
              <a:rPr lang="en-US" altLang="zh-CN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C</a:t>
            </a:r>
            <a:r>
              <a:rPr lang="zh-CN" altLang="en-US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语言版</a:t>
            </a:r>
            <a:r>
              <a:rPr lang="en-US" altLang="zh-CN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第</a:t>
            </a:r>
            <a:r>
              <a:rPr lang="en-US" altLang="zh-CN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zh-CN" altLang="en-US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版）</a:t>
            </a:r>
            <a:endParaRPr lang="zh-CN" altLang="en-US" sz="22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学时安排：</a:t>
            </a:r>
            <a:r>
              <a:rPr lang="en-US" altLang="zh-CN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48+16</a:t>
            </a:r>
            <a:endParaRPr lang="en-US" altLang="zh-CN" sz="22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软工</a:t>
            </a:r>
            <a:r>
              <a:rPr lang="zh-CN" altLang="en-US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5-18</a:t>
            </a:r>
            <a:r>
              <a:rPr lang="zh-CN" altLang="en-US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周周四晚上</a:t>
            </a:r>
            <a:r>
              <a:rPr lang="en-US" altLang="zh-CN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6:30</a:t>
            </a:r>
            <a:r>
              <a:rPr lang="zh-CN" altLang="en-US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A203</a:t>
            </a:r>
            <a:endParaRPr lang="en-US" altLang="zh-CN" sz="22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0000CC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计科</a:t>
            </a:r>
            <a:r>
              <a:rPr lang="zh-CN" altLang="en-US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：</a:t>
            </a:r>
            <a:r>
              <a:rPr lang="en-US" altLang="zh-CN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5-18</a:t>
            </a:r>
            <a:r>
              <a:rPr lang="zh-CN" altLang="en-US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周周日下午</a:t>
            </a:r>
            <a:r>
              <a:rPr lang="en-US" altLang="zh-CN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2:00</a:t>
            </a:r>
            <a:r>
              <a:rPr lang="zh-CN" altLang="en-US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，</a:t>
            </a:r>
            <a:r>
              <a:rPr lang="en-US" altLang="zh-CN" sz="2200" b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A203</a:t>
            </a:r>
            <a:endParaRPr lang="en-US" altLang="zh-CN" sz="22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2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2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marL="0" lvl="0" indent="0" algn="just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200" b="1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26637" name="Picture 13"/>
          <p:cNvPicPr>
            <a:picLocks noChangeAspect="1"/>
          </p:cNvPicPr>
          <p:nvPr/>
        </p:nvPicPr>
        <p:blipFill>
          <a:blip r:embed="rId1"/>
          <a:srcRect l="28737" t="14084" r="39258" b="9563"/>
          <a:stretch>
            <a:fillRect/>
          </a:stretch>
        </p:blipFill>
        <p:spPr>
          <a:xfrm>
            <a:off x="539750" y="1268413"/>
            <a:ext cx="2609850" cy="3889375"/>
          </a:xfrm>
          <a:prstGeom prst="rect">
            <a:avLst/>
          </a:prstGeom>
          <a:noFill/>
          <a:ln w="76200" cap="flat" cmpd="sng">
            <a:solidFill>
              <a:srgbClr val="333333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4262438" y="3019425"/>
          <a:ext cx="4486275" cy="2500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228"/>
                <a:gridCol w="2421047"/>
              </a:tblGrid>
              <a:tr h="45737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考核方式</a:t>
                      </a:r>
                      <a:endParaRPr lang="zh-CN" altLang="en-US" sz="2000" dirty="0"/>
                    </a:p>
                  </a:txBody>
                  <a:tcPr marT="45737" marB="45737"/>
                </a:tc>
                <a:tc hMerge="1">
                  <a:tcPr/>
                </a:tc>
              </a:tr>
              <a:tr h="457374">
                <a:tc>
                  <a:txBody>
                    <a:bodyPr/>
                    <a:lstStyle/>
                    <a:p>
                      <a:r>
                        <a:rPr lang="zh-CN" alt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期末考试</a:t>
                      </a:r>
                      <a:endParaRPr lang="zh-CN" altLang="en-US" sz="22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r>
                        <a:rPr lang="zh-CN" altLang="en-US" sz="2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平时考核</a:t>
                      </a:r>
                      <a:endParaRPr lang="zh-CN" altLang="en-US" sz="22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7" marB="45737"/>
                </a:tc>
              </a:tr>
              <a:tr h="396391">
                <a:tc>
                  <a:txBody>
                    <a:bodyPr/>
                    <a:lstStyle/>
                    <a:p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实验</a:t>
                      </a:r>
                      <a:r>
                        <a:rPr lang="en-US" altLang="zh-CN" sz="1800" b="1" dirty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=OJ+</a:t>
                      </a:r>
                      <a:r>
                        <a:rPr lang="zh-CN" altLang="en-US" sz="1800" b="1" dirty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报告</a:t>
                      </a:r>
                      <a:endParaRPr lang="zh-CN" altLang="en-US" sz="1800" b="1" dirty="0">
                        <a:solidFill>
                          <a:srgbClr val="0000C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T="45737" marB="45737"/>
                </a:tc>
              </a:tr>
              <a:tr h="396391">
                <a:tc>
                  <a:txBody>
                    <a:bodyPr/>
                    <a:lstStyle/>
                    <a:p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作业</a:t>
                      </a:r>
                      <a:r>
                        <a:rPr lang="en-US" altLang="zh-CN" sz="1800" b="1" dirty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=</a:t>
                      </a:r>
                      <a:r>
                        <a:rPr lang="zh-CN" altLang="en-US" sz="1800" b="1" dirty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学习通</a:t>
                      </a:r>
                      <a:r>
                        <a:rPr lang="en-US" altLang="zh-CN" sz="1800" b="1" dirty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+OJ</a:t>
                      </a:r>
                      <a:endParaRPr lang="zh-CN" altLang="en-US" sz="1800" dirty="0">
                        <a:solidFill>
                          <a:srgbClr val="0000C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T="45737" marB="45737"/>
                </a:tc>
              </a:tr>
              <a:tr h="396391">
                <a:tc>
                  <a:txBody>
                    <a:bodyPr/>
                    <a:lstStyle/>
                    <a:p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学习通视频任务点</a:t>
                      </a:r>
                      <a:endParaRPr lang="zh-CN" altLang="en-US" sz="1800" b="1" dirty="0">
                        <a:solidFill>
                          <a:srgbClr val="0000C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T="45737" marB="45737"/>
                </a:tc>
              </a:tr>
              <a:tr h="396391">
                <a:tc>
                  <a:txBody>
                    <a:bodyPr/>
                    <a:lstStyle/>
                    <a:p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7" marB="457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随堂测验</a:t>
                      </a:r>
                      <a:endParaRPr lang="zh-CN" altLang="en-US" sz="1800" b="1" dirty="0">
                        <a:solidFill>
                          <a:srgbClr val="0000C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37" marB="45737"/>
                </a:tc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28040" y="1473200"/>
            <a:ext cx="2799080" cy="3935095"/>
          </a:xfrm>
          <a:prstGeom prst="rect">
            <a:avLst/>
          </a:prstGeom>
          <a:noFill/>
          <a:ln w="76200" cap="flat" cmpd="sng">
            <a:solidFill>
              <a:srgbClr val="333333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3" name="对象 2"/>
          <p:cNvGraphicFramePr/>
          <p:nvPr>
            <p:custDataLst>
              <p:tags r:id="rId4"/>
            </p:custDataLst>
          </p:nvPr>
        </p:nvGraphicFramePr>
        <p:xfrm>
          <a:off x="215265" y="1124585"/>
          <a:ext cx="3894455" cy="4427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5" imgW="4625340" imgH="5768340" progId="Paint.Picture">
                  <p:embed/>
                </p:oleObj>
              </mc:Choice>
              <mc:Fallback>
                <p:oleObj name="" r:id="rId5" imgW="4625340" imgH="57683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5265" y="1124585"/>
                        <a:ext cx="3894455" cy="4427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830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数据对象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相同特性数据元素的集合，是数据的一个子集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整数数据对象</a:t>
            </a:r>
            <a:r>
              <a:rPr lang="en-US" altLang="zh-CN" dirty="0">
                <a:ea typeface="微软雅黑" panose="020B0503020204020204" pitchFamily="34" charset="-122"/>
                <a:sym typeface="Symbol" panose="05050102010706020507" pitchFamily="18" charset="2"/>
              </a:rPr>
              <a:t>:</a:t>
            </a:r>
            <a:r>
              <a:rPr lang="en-US" altLang="zh-CN" dirty="0">
                <a:ea typeface="微软雅黑" panose="020B0503020204020204" pitchFamily="34" charset="-122"/>
              </a:rPr>
              <a:t> N = { 0, </a:t>
            </a:r>
            <a:r>
              <a:rPr lang="en-US" altLang="zh-CN" dirty="0">
                <a:ea typeface="微软雅黑" panose="020B0503020204020204" pitchFamily="34" charset="-122"/>
                <a:sym typeface="Symbol" panose="05050102010706020507" pitchFamily="18" charset="2"/>
              </a:rPr>
              <a:t>1, 2, … }</a:t>
            </a:r>
            <a:endParaRPr lang="en-US" altLang="zh-CN" dirty="0"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  <a:sym typeface="Symbol" panose="05050102010706020507" pitchFamily="18" charset="2"/>
              </a:rPr>
              <a:t>学生数据对象</a:t>
            </a:r>
            <a:r>
              <a:rPr lang="en-US" altLang="zh-CN" dirty="0">
                <a:ea typeface="微软雅黑" panose="020B0503020204020204" pitchFamily="34" charset="-122"/>
                <a:sym typeface="Symbol" panose="05050102010706020507" pitchFamily="18" charset="2"/>
              </a:rPr>
              <a:t>:</a:t>
            </a:r>
            <a:r>
              <a:rPr lang="zh-CN" altLang="en-US" dirty="0">
                <a:ea typeface="微软雅黑" panose="020B0503020204020204" pitchFamily="34" charset="-122"/>
              </a:rPr>
              <a:t>学生记录的集合</a:t>
            </a:r>
            <a:endParaRPr lang="zh-CN" altLang="en-US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数据结构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相互之间存在一种或多种特定关系的数据元素的集合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两个层次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solidFill>
                  <a:srgbClr val="FF0909"/>
                </a:solidFill>
                <a:ea typeface="微软雅黑" panose="020B0503020204020204" pitchFamily="34" charset="-122"/>
              </a:rPr>
              <a:t>逻辑结构</a:t>
            </a:r>
            <a:r>
              <a:rPr lang="zh-CN" altLang="en-US" dirty="0">
                <a:ea typeface="微软雅黑" panose="020B0503020204020204" pitchFamily="34" charset="-122"/>
              </a:rPr>
              <a:t>：数据元素间抽象化的相互关系，与数据存储无关，独立于计算机，从具体问题抽象出来的数学模型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solidFill>
                  <a:srgbClr val="FF0909"/>
                </a:solidFill>
                <a:ea typeface="微软雅黑" panose="020B0503020204020204" pitchFamily="34" charset="-122"/>
              </a:rPr>
              <a:t>存储结构</a:t>
            </a:r>
            <a:r>
              <a:rPr lang="zh-CN" altLang="en-US" dirty="0">
                <a:ea typeface="微软雅黑" panose="020B0503020204020204" pitchFamily="34" charset="-122"/>
              </a:rPr>
              <a:t>（物理结构）：数据元素及其关系在计算机存储器中的存储方式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8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latin typeface="Times New Roman" panose="02020603050405020304" pitchFamily="18" charset="0"/>
              </a:rPr>
              <a:t>数据结构的形式定义为</a:t>
            </a:r>
            <a:r>
              <a:rPr lang="en-US" altLang="zh-CN" dirty="0">
                <a:latin typeface="Times New Roman" panose="02020603050405020304" pitchFamily="18" charset="0"/>
              </a:rPr>
              <a:t>: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Data_Structures = (D, S)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:D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是数据元素的有限集，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上关系的有限集。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D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{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ki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| 1≤i≤n, n≥0}</a:t>
            </a: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2"/>
            <a:r>
              <a:rPr lang="zh-CN" altLang="zh-CN" dirty="0"/>
              <a:t>ki</a:t>
            </a:r>
            <a:r>
              <a:rPr lang="zh-CN" altLang="en-US" dirty="0"/>
              <a:t>表示集合</a:t>
            </a:r>
            <a:r>
              <a:rPr lang="en-US" altLang="zh-CN" dirty="0"/>
              <a:t>D</a:t>
            </a:r>
            <a:r>
              <a:rPr lang="zh-CN" altLang="en-US" dirty="0"/>
              <a:t>中的第</a:t>
            </a:r>
            <a:r>
              <a:rPr lang="zh-CN" altLang="zh-CN" dirty="0"/>
              <a:t>i</a:t>
            </a:r>
            <a:r>
              <a:rPr lang="zh-CN" altLang="en-US" dirty="0"/>
              <a:t>个数据元素</a:t>
            </a:r>
            <a:endParaRPr lang="zh-CN" altLang="en-US" dirty="0"/>
          </a:p>
          <a:p>
            <a:pPr lvl="2"/>
            <a:r>
              <a:rPr lang="zh-CN" altLang="zh-CN" dirty="0"/>
              <a:t>n</a:t>
            </a:r>
            <a:r>
              <a:rPr lang="zh-CN" altLang="en-US" dirty="0"/>
              <a:t>为</a:t>
            </a:r>
            <a:r>
              <a:rPr lang="en-US" altLang="zh-CN" dirty="0"/>
              <a:t>D</a:t>
            </a:r>
            <a:r>
              <a:rPr lang="zh-CN" altLang="en-US" dirty="0"/>
              <a:t>的个数</a:t>
            </a:r>
            <a:endParaRPr lang="zh-CN" altLang="en-US" dirty="0"/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={rj| 1≤j≤m, m≥0}</a:t>
            </a: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2"/>
            <a:r>
              <a:rPr lang="zh-CN" altLang="zh-CN" dirty="0"/>
              <a:t>rj</a:t>
            </a:r>
            <a:r>
              <a:rPr lang="en-US" altLang="zh-CN" dirty="0"/>
              <a:t> </a:t>
            </a:r>
            <a:r>
              <a:rPr lang="zh-CN" altLang="en-US" dirty="0"/>
              <a:t>表示</a:t>
            </a:r>
            <a:r>
              <a:rPr lang="en-US" altLang="zh-CN" dirty="0"/>
              <a:t>S</a:t>
            </a:r>
            <a:r>
              <a:rPr lang="zh-CN" altLang="en-US" dirty="0"/>
              <a:t>中的第</a:t>
            </a:r>
            <a:r>
              <a:rPr lang="zh-CN" altLang="zh-CN" dirty="0"/>
              <a:t>j</a:t>
            </a:r>
            <a:r>
              <a:rPr lang="zh-CN" altLang="en-US" dirty="0"/>
              <a:t>个关系</a:t>
            </a:r>
            <a:endParaRPr lang="zh-CN" altLang="zh-CN" dirty="0"/>
          </a:p>
          <a:p>
            <a:pPr lvl="2"/>
            <a:r>
              <a:rPr lang="zh-CN" altLang="zh-CN" dirty="0"/>
              <a:t>m</a:t>
            </a:r>
            <a:r>
              <a:rPr lang="zh-CN" altLang="en-US" dirty="0"/>
              <a:t>为</a:t>
            </a:r>
            <a:r>
              <a:rPr lang="en-US" altLang="zh-CN" dirty="0"/>
              <a:t>S</a:t>
            </a:r>
            <a:r>
              <a:rPr lang="zh-CN" altLang="en-US" dirty="0"/>
              <a:t>中关系的个数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05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逻辑结构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03561" y="1773063"/>
            <a:ext cx="5884863" cy="42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----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有且仅有一个开始和一个终端结点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，并 且所有结点都最多只有一个直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接前趋和一个后继。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例如：线性表、栈、队列、串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非线性结构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----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一个结点可能有多个直接前趋和直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接后继。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 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例如：树、图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49699" y="4165327"/>
            <a:ext cx="579437" cy="631825"/>
            <a:chOff x="6242320" y="2373233"/>
            <a:chExt cx="579005" cy="631762"/>
          </a:xfrm>
        </p:grpSpPr>
        <p:sp>
          <p:nvSpPr>
            <p:cNvPr id="12" name="TextBox 6"/>
            <p:cNvSpPr txBox="1"/>
            <p:nvPr/>
          </p:nvSpPr>
          <p:spPr>
            <a:xfrm>
              <a:off x="6327223" y="2373233"/>
              <a:ext cx="465921" cy="49244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3200" dirty="0">
                  <a:solidFill>
                    <a:srgbClr val="3333CC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rgbClr val="3333CC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文本框 23"/>
            <p:cNvSpPr txBox="1"/>
            <p:nvPr/>
          </p:nvSpPr>
          <p:spPr>
            <a:xfrm>
              <a:off x="6242320" y="2789551"/>
              <a:ext cx="579005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800" b="1" dirty="0">
                  <a:solidFill>
                    <a:srgbClr val="818181"/>
                  </a:solidFill>
                  <a:latin typeface="Leelawadee" panose="020B0502040204020203" pitchFamily="34" charset="-34"/>
                  <a:ea typeface="Leelawadee" panose="020B0502040204020203" pitchFamily="34" charset="-34"/>
                </a:rPr>
                <a:t>OPTION</a:t>
              </a:r>
              <a:endParaRPr lang="zh-CN" altLang="en-US" sz="800" b="1" dirty="0">
                <a:solidFill>
                  <a:srgbClr val="818181"/>
                </a:solidFill>
                <a:latin typeface="Leelawadee" panose="020B0502040204020203" pitchFamily="34" charset="-34"/>
                <a:ea typeface="Leelawadee" panose="020B0502040204020203" pitchFamily="34" charset="-34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3519561" y="4653136"/>
            <a:ext cx="4783138" cy="0"/>
          </a:xfrm>
          <a:prstGeom prst="line">
            <a:avLst/>
          </a:prstGeom>
          <a:ln w="6350">
            <a:solidFill>
              <a:srgbClr val="3333C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3519561" y="2276872"/>
            <a:ext cx="4608513" cy="0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475134" y="2276872"/>
            <a:ext cx="2152650" cy="2235200"/>
          </a:xfrm>
          <a:custGeom>
            <a:avLst/>
            <a:gdLst>
              <a:gd name="T0" fmla="*/ 150 w 578"/>
              <a:gd name="T1" fmla="*/ 130 h 566"/>
              <a:gd name="T2" fmla="*/ 141 w 578"/>
              <a:gd name="T3" fmla="*/ 288 h 566"/>
              <a:gd name="T4" fmla="*/ 68 w 578"/>
              <a:gd name="T5" fmla="*/ 228 h 566"/>
              <a:gd name="T6" fmla="*/ 51 w 578"/>
              <a:gd name="T7" fmla="*/ 121 h 566"/>
              <a:gd name="T8" fmla="*/ 61 w 578"/>
              <a:gd name="T9" fmla="*/ 229 h 566"/>
              <a:gd name="T10" fmla="*/ 21 w 578"/>
              <a:gd name="T11" fmla="*/ 297 h 566"/>
              <a:gd name="T12" fmla="*/ 40 w 578"/>
              <a:gd name="T13" fmla="*/ 297 h 566"/>
              <a:gd name="T14" fmla="*/ 123 w 578"/>
              <a:gd name="T15" fmla="*/ 301 h 566"/>
              <a:gd name="T16" fmla="*/ 55 w 578"/>
              <a:gd name="T17" fmla="*/ 393 h 566"/>
              <a:gd name="T18" fmla="*/ 80 w 578"/>
              <a:gd name="T19" fmla="*/ 400 h 566"/>
              <a:gd name="T20" fmla="*/ 225 w 578"/>
              <a:gd name="T21" fmla="*/ 308 h 566"/>
              <a:gd name="T22" fmla="*/ 360 w 578"/>
              <a:gd name="T23" fmla="*/ 362 h 566"/>
              <a:gd name="T24" fmla="*/ 210 w 578"/>
              <a:gd name="T25" fmla="*/ 454 h 566"/>
              <a:gd name="T26" fmla="*/ 153 w 578"/>
              <a:gd name="T27" fmla="*/ 504 h 566"/>
              <a:gd name="T28" fmla="*/ 297 w 578"/>
              <a:gd name="T29" fmla="*/ 563 h 566"/>
              <a:gd name="T30" fmla="*/ 172 w 578"/>
              <a:gd name="T31" fmla="*/ 487 h 566"/>
              <a:gd name="T32" fmla="*/ 312 w 578"/>
              <a:gd name="T33" fmla="*/ 453 h 566"/>
              <a:gd name="T34" fmla="*/ 366 w 578"/>
              <a:gd name="T35" fmla="*/ 510 h 566"/>
              <a:gd name="T36" fmla="*/ 381 w 578"/>
              <a:gd name="T37" fmla="*/ 525 h 566"/>
              <a:gd name="T38" fmla="*/ 413 w 578"/>
              <a:gd name="T39" fmla="*/ 461 h 566"/>
              <a:gd name="T40" fmla="*/ 311 w 578"/>
              <a:gd name="T41" fmla="*/ 422 h 566"/>
              <a:gd name="T42" fmla="*/ 421 w 578"/>
              <a:gd name="T43" fmla="*/ 382 h 566"/>
              <a:gd name="T44" fmla="*/ 514 w 578"/>
              <a:gd name="T45" fmla="*/ 445 h 566"/>
              <a:gd name="T46" fmla="*/ 437 w 578"/>
              <a:gd name="T47" fmla="*/ 359 h 566"/>
              <a:gd name="T48" fmla="*/ 500 w 578"/>
              <a:gd name="T49" fmla="*/ 367 h 566"/>
              <a:gd name="T50" fmla="*/ 436 w 578"/>
              <a:gd name="T51" fmla="*/ 335 h 566"/>
              <a:gd name="T52" fmla="*/ 489 w 578"/>
              <a:gd name="T53" fmla="*/ 322 h 566"/>
              <a:gd name="T54" fmla="*/ 572 w 578"/>
              <a:gd name="T55" fmla="*/ 328 h 566"/>
              <a:gd name="T56" fmla="*/ 490 w 578"/>
              <a:gd name="T57" fmla="*/ 311 h 566"/>
              <a:gd name="T58" fmla="*/ 385 w 578"/>
              <a:gd name="T59" fmla="*/ 311 h 566"/>
              <a:gd name="T60" fmla="*/ 312 w 578"/>
              <a:gd name="T61" fmla="*/ 220 h 566"/>
              <a:gd name="T62" fmla="*/ 391 w 578"/>
              <a:gd name="T63" fmla="*/ 202 h 566"/>
              <a:gd name="T64" fmla="*/ 523 w 578"/>
              <a:gd name="T65" fmla="*/ 220 h 566"/>
              <a:gd name="T66" fmla="*/ 522 w 578"/>
              <a:gd name="T67" fmla="*/ 216 h 566"/>
              <a:gd name="T68" fmla="*/ 441 w 578"/>
              <a:gd name="T69" fmla="*/ 131 h 566"/>
              <a:gd name="T70" fmla="*/ 397 w 578"/>
              <a:gd name="T71" fmla="*/ 108 h 566"/>
              <a:gd name="T72" fmla="*/ 394 w 578"/>
              <a:gd name="T73" fmla="*/ 197 h 566"/>
              <a:gd name="T74" fmla="*/ 313 w 578"/>
              <a:gd name="T75" fmla="*/ 112 h 566"/>
              <a:gd name="T76" fmla="*/ 354 w 578"/>
              <a:gd name="T77" fmla="*/ 31 h 566"/>
              <a:gd name="T78" fmla="*/ 353 w 578"/>
              <a:gd name="T79" fmla="*/ 28 h 566"/>
              <a:gd name="T80" fmla="*/ 189 w 578"/>
              <a:gd name="T81" fmla="*/ 50 h 566"/>
              <a:gd name="T82" fmla="*/ 50 w 578"/>
              <a:gd name="T83" fmla="*/ 314 h 566"/>
              <a:gd name="T84" fmla="*/ 50 w 578"/>
              <a:gd name="T85" fmla="*/ 314 h 566"/>
              <a:gd name="T86" fmla="*/ 376 w 578"/>
              <a:gd name="T87" fmla="*/ 527 h 566"/>
              <a:gd name="T88" fmla="*/ 247 w 578"/>
              <a:gd name="T89" fmla="*/ 401 h 566"/>
              <a:gd name="T90" fmla="*/ 568 w 578"/>
              <a:gd name="T91" fmla="*/ 203 h 566"/>
              <a:gd name="T92" fmla="*/ 477 w 578"/>
              <a:gd name="T93" fmla="*/ 211 h 566"/>
              <a:gd name="T94" fmla="*/ 477 w 578"/>
              <a:gd name="T95" fmla="*/ 211 h 566"/>
              <a:gd name="T96" fmla="*/ 182 w 578"/>
              <a:gd name="T97" fmla="*/ 218 h 566"/>
              <a:gd name="T98" fmla="*/ 160 w 578"/>
              <a:gd name="T99" fmla="*/ 286 h 566"/>
              <a:gd name="T100" fmla="*/ 288 w 578"/>
              <a:gd name="T101" fmla="*/ 158 h 566"/>
              <a:gd name="T102" fmla="*/ 262 w 578"/>
              <a:gd name="T103" fmla="*/ 218 h 566"/>
              <a:gd name="T104" fmla="*/ 295 w 578"/>
              <a:gd name="T105" fmla="*/ 85 h 566"/>
              <a:gd name="T106" fmla="*/ 220 w 578"/>
              <a:gd name="T107" fmla="*/ 169 h 566"/>
              <a:gd name="T108" fmla="*/ 173 w 578"/>
              <a:gd name="T109" fmla="*/ 72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78" h="566">
                <a:moveTo>
                  <a:pt x="143" y="58"/>
                </a:moveTo>
                <a:cubicBezTo>
                  <a:pt x="146" y="67"/>
                  <a:pt x="154" y="73"/>
                  <a:pt x="163" y="73"/>
                </a:cubicBezTo>
                <a:cubicBezTo>
                  <a:pt x="162" y="127"/>
                  <a:pt x="162" y="127"/>
                  <a:pt x="162" y="127"/>
                </a:cubicBezTo>
                <a:cubicBezTo>
                  <a:pt x="158" y="128"/>
                  <a:pt x="154" y="128"/>
                  <a:pt x="150" y="130"/>
                </a:cubicBezTo>
                <a:cubicBezTo>
                  <a:pt x="123" y="140"/>
                  <a:pt x="109" y="170"/>
                  <a:pt x="119" y="197"/>
                </a:cubicBezTo>
                <a:cubicBezTo>
                  <a:pt x="124" y="211"/>
                  <a:pt x="133" y="221"/>
                  <a:pt x="146" y="227"/>
                </a:cubicBezTo>
                <a:cubicBezTo>
                  <a:pt x="147" y="287"/>
                  <a:pt x="147" y="287"/>
                  <a:pt x="147" y="287"/>
                </a:cubicBezTo>
                <a:cubicBezTo>
                  <a:pt x="145" y="287"/>
                  <a:pt x="143" y="288"/>
                  <a:pt x="141" y="288"/>
                </a:cubicBezTo>
                <a:cubicBezTo>
                  <a:pt x="135" y="291"/>
                  <a:pt x="130" y="294"/>
                  <a:pt x="126" y="298"/>
                </a:cubicBezTo>
                <a:cubicBezTo>
                  <a:pt x="85" y="262"/>
                  <a:pt x="85" y="262"/>
                  <a:pt x="85" y="262"/>
                </a:cubicBezTo>
                <a:cubicBezTo>
                  <a:pt x="90" y="256"/>
                  <a:pt x="91" y="249"/>
                  <a:pt x="88" y="242"/>
                </a:cubicBezTo>
                <a:cubicBezTo>
                  <a:pt x="85" y="233"/>
                  <a:pt x="77" y="228"/>
                  <a:pt x="68" y="228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61" y="152"/>
                  <a:pt x="61" y="152"/>
                  <a:pt x="62" y="152"/>
                </a:cubicBezTo>
                <a:cubicBezTo>
                  <a:pt x="70" y="149"/>
                  <a:pt x="75" y="139"/>
                  <a:pt x="72" y="131"/>
                </a:cubicBezTo>
                <a:cubicBezTo>
                  <a:pt x="69" y="122"/>
                  <a:pt x="59" y="118"/>
                  <a:pt x="51" y="121"/>
                </a:cubicBezTo>
                <a:cubicBezTo>
                  <a:pt x="42" y="124"/>
                  <a:pt x="38" y="133"/>
                  <a:pt x="41" y="142"/>
                </a:cubicBezTo>
                <a:cubicBezTo>
                  <a:pt x="43" y="149"/>
                  <a:pt x="49" y="153"/>
                  <a:pt x="56" y="153"/>
                </a:cubicBezTo>
                <a:cubicBezTo>
                  <a:pt x="64" y="229"/>
                  <a:pt x="64" y="229"/>
                  <a:pt x="64" y="229"/>
                </a:cubicBezTo>
                <a:cubicBezTo>
                  <a:pt x="63" y="229"/>
                  <a:pt x="62" y="229"/>
                  <a:pt x="61" y="229"/>
                </a:cubicBezTo>
                <a:cubicBezTo>
                  <a:pt x="50" y="233"/>
                  <a:pt x="45" y="245"/>
                  <a:pt x="49" y="256"/>
                </a:cubicBezTo>
                <a:cubicBezTo>
                  <a:pt x="50" y="260"/>
                  <a:pt x="52" y="263"/>
                  <a:pt x="55" y="265"/>
                </a:cubicBezTo>
                <a:cubicBezTo>
                  <a:pt x="36" y="296"/>
                  <a:pt x="36" y="296"/>
                  <a:pt x="36" y="296"/>
                </a:cubicBezTo>
                <a:cubicBezTo>
                  <a:pt x="31" y="295"/>
                  <a:pt x="26" y="295"/>
                  <a:pt x="21" y="297"/>
                </a:cubicBezTo>
                <a:cubicBezTo>
                  <a:pt x="7" y="302"/>
                  <a:pt x="0" y="317"/>
                  <a:pt x="5" y="331"/>
                </a:cubicBezTo>
                <a:cubicBezTo>
                  <a:pt x="10" y="345"/>
                  <a:pt x="25" y="352"/>
                  <a:pt x="39" y="347"/>
                </a:cubicBezTo>
                <a:cubicBezTo>
                  <a:pt x="53" y="342"/>
                  <a:pt x="60" y="327"/>
                  <a:pt x="55" y="313"/>
                </a:cubicBezTo>
                <a:cubicBezTo>
                  <a:pt x="52" y="305"/>
                  <a:pt x="47" y="300"/>
                  <a:pt x="40" y="297"/>
                </a:cubicBezTo>
                <a:cubicBezTo>
                  <a:pt x="58" y="268"/>
                  <a:pt x="58" y="268"/>
                  <a:pt x="58" y="268"/>
                </a:cubicBezTo>
                <a:cubicBezTo>
                  <a:pt x="63" y="270"/>
                  <a:pt x="70" y="271"/>
                  <a:pt x="76" y="269"/>
                </a:cubicBezTo>
                <a:cubicBezTo>
                  <a:pt x="78" y="268"/>
                  <a:pt x="81" y="267"/>
                  <a:pt x="83" y="265"/>
                </a:cubicBezTo>
                <a:cubicBezTo>
                  <a:pt x="123" y="301"/>
                  <a:pt x="123" y="301"/>
                  <a:pt x="123" y="301"/>
                </a:cubicBezTo>
                <a:cubicBezTo>
                  <a:pt x="115" y="311"/>
                  <a:pt x="112" y="326"/>
                  <a:pt x="117" y="340"/>
                </a:cubicBezTo>
                <a:cubicBezTo>
                  <a:pt x="118" y="345"/>
                  <a:pt x="120" y="348"/>
                  <a:pt x="123" y="352"/>
                </a:cubicBezTo>
                <a:cubicBezTo>
                  <a:pt x="76" y="396"/>
                  <a:pt x="76" y="396"/>
                  <a:pt x="76" y="396"/>
                </a:cubicBezTo>
                <a:cubicBezTo>
                  <a:pt x="70" y="392"/>
                  <a:pt x="62" y="391"/>
                  <a:pt x="55" y="393"/>
                </a:cubicBezTo>
                <a:cubicBezTo>
                  <a:pt x="43" y="398"/>
                  <a:pt x="37" y="411"/>
                  <a:pt x="42" y="423"/>
                </a:cubicBezTo>
                <a:cubicBezTo>
                  <a:pt x="46" y="435"/>
                  <a:pt x="59" y="441"/>
                  <a:pt x="71" y="437"/>
                </a:cubicBezTo>
                <a:cubicBezTo>
                  <a:pt x="83" y="432"/>
                  <a:pt x="89" y="419"/>
                  <a:pt x="85" y="407"/>
                </a:cubicBezTo>
                <a:cubicBezTo>
                  <a:pt x="84" y="404"/>
                  <a:pt x="82" y="402"/>
                  <a:pt x="80" y="400"/>
                </a:cubicBezTo>
                <a:cubicBezTo>
                  <a:pt x="127" y="356"/>
                  <a:pt x="127" y="356"/>
                  <a:pt x="127" y="356"/>
                </a:cubicBezTo>
                <a:cubicBezTo>
                  <a:pt x="138" y="366"/>
                  <a:pt x="154" y="370"/>
                  <a:pt x="168" y="365"/>
                </a:cubicBezTo>
                <a:cubicBezTo>
                  <a:pt x="188" y="358"/>
                  <a:pt x="198" y="338"/>
                  <a:pt x="195" y="319"/>
                </a:cubicBezTo>
                <a:cubicBezTo>
                  <a:pt x="225" y="308"/>
                  <a:pt x="225" y="308"/>
                  <a:pt x="225" y="308"/>
                </a:cubicBezTo>
                <a:cubicBezTo>
                  <a:pt x="239" y="339"/>
                  <a:pt x="274" y="354"/>
                  <a:pt x="307" y="342"/>
                </a:cubicBezTo>
                <a:cubicBezTo>
                  <a:pt x="319" y="338"/>
                  <a:pt x="330" y="330"/>
                  <a:pt x="337" y="320"/>
                </a:cubicBezTo>
                <a:cubicBezTo>
                  <a:pt x="360" y="335"/>
                  <a:pt x="360" y="335"/>
                  <a:pt x="360" y="335"/>
                </a:cubicBezTo>
                <a:cubicBezTo>
                  <a:pt x="357" y="344"/>
                  <a:pt x="357" y="353"/>
                  <a:pt x="360" y="362"/>
                </a:cubicBezTo>
                <a:cubicBezTo>
                  <a:pt x="361" y="365"/>
                  <a:pt x="362" y="367"/>
                  <a:pt x="363" y="369"/>
                </a:cubicBezTo>
                <a:cubicBezTo>
                  <a:pt x="301" y="405"/>
                  <a:pt x="301" y="405"/>
                  <a:pt x="301" y="405"/>
                </a:cubicBezTo>
                <a:cubicBezTo>
                  <a:pt x="287" y="389"/>
                  <a:pt x="264" y="382"/>
                  <a:pt x="243" y="390"/>
                </a:cubicBezTo>
                <a:cubicBezTo>
                  <a:pt x="217" y="399"/>
                  <a:pt x="203" y="427"/>
                  <a:pt x="210" y="454"/>
                </a:cubicBezTo>
                <a:cubicBezTo>
                  <a:pt x="173" y="463"/>
                  <a:pt x="173" y="463"/>
                  <a:pt x="173" y="463"/>
                </a:cubicBezTo>
                <a:cubicBezTo>
                  <a:pt x="167" y="447"/>
                  <a:pt x="148" y="438"/>
                  <a:pt x="132" y="444"/>
                </a:cubicBezTo>
                <a:cubicBezTo>
                  <a:pt x="115" y="450"/>
                  <a:pt x="107" y="468"/>
                  <a:pt x="113" y="485"/>
                </a:cubicBezTo>
                <a:cubicBezTo>
                  <a:pt x="119" y="501"/>
                  <a:pt x="137" y="510"/>
                  <a:pt x="153" y="504"/>
                </a:cubicBezTo>
                <a:cubicBezTo>
                  <a:pt x="161" y="501"/>
                  <a:pt x="166" y="496"/>
                  <a:pt x="170" y="490"/>
                </a:cubicBezTo>
                <a:cubicBezTo>
                  <a:pt x="279" y="546"/>
                  <a:pt x="279" y="546"/>
                  <a:pt x="279" y="546"/>
                </a:cubicBezTo>
                <a:cubicBezTo>
                  <a:pt x="278" y="549"/>
                  <a:pt x="278" y="552"/>
                  <a:pt x="279" y="555"/>
                </a:cubicBezTo>
                <a:cubicBezTo>
                  <a:pt x="282" y="562"/>
                  <a:pt x="290" y="566"/>
                  <a:pt x="297" y="563"/>
                </a:cubicBezTo>
                <a:cubicBezTo>
                  <a:pt x="303" y="561"/>
                  <a:pt x="307" y="553"/>
                  <a:pt x="305" y="546"/>
                </a:cubicBezTo>
                <a:cubicBezTo>
                  <a:pt x="302" y="539"/>
                  <a:pt x="294" y="535"/>
                  <a:pt x="288" y="538"/>
                </a:cubicBezTo>
                <a:cubicBezTo>
                  <a:pt x="285" y="539"/>
                  <a:pt x="283" y="541"/>
                  <a:pt x="281" y="543"/>
                </a:cubicBezTo>
                <a:cubicBezTo>
                  <a:pt x="172" y="487"/>
                  <a:pt x="172" y="487"/>
                  <a:pt x="172" y="487"/>
                </a:cubicBezTo>
                <a:cubicBezTo>
                  <a:pt x="174" y="481"/>
                  <a:pt x="175" y="475"/>
                  <a:pt x="174" y="469"/>
                </a:cubicBezTo>
                <a:cubicBezTo>
                  <a:pt x="212" y="459"/>
                  <a:pt x="212" y="459"/>
                  <a:pt x="212" y="459"/>
                </a:cubicBezTo>
                <a:cubicBezTo>
                  <a:pt x="223" y="485"/>
                  <a:pt x="252" y="498"/>
                  <a:pt x="279" y="489"/>
                </a:cubicBezTo>
                <a:cubicBezTo>
                  <a:pt x="296" y="483"/>
                  <a:pt x="308" y="469"/>
                  <a:pt x="312" y="453"/>
                </a:cubicBezTo>
                <a:cubicBezTo>
                  <a:pt x="367" y="458"/>
                  <a:pt x="367" y="458"/>
                  <a:pt x="367" y="458"/>
                </a:cubicBezTo>
                <a:cubicBezTo>
                  <a:pt x="364" y="464"/>
                  <a:pt x="363" y="471"/>
                  <a:pt x="365" y="478"/>
                </a:cubicBezTo>
                <a:cubicBezTo>
                  <a:pt x="367" y="483"/>
                  <a:pt x="371" y="487"/>
                  <a:pt x="375" y="490"/>
                </a:cubicBezTo>
                <a:cubicBezTo>
                  <a:pt x="366" y="510"/>
                  <a:pt x="366" y="510"/>
                  <a:pt x="366" y="510"/>
                </a:cubicBezTo>
                <a:cubicBezTo>
                  <a:pt x="360" y="507"/>
                  <a:pt x="353" y="507"/>
                  <a:pt x="347" y="509"/>
                </a:cubicBezTo>
                <a:cubicBezTo>
                  <a:pt x="333" y="514"/>
                  <a:pt x="326" y="529"/>
                  <a:pt x="331" y="543"/>
                </a:cubicBezTo>
                <a:cubicBezTo>
                  <a:pt x="335" y="557"/>
                  <a:pt x="351" y="564"/>
                  <a:pt x="365" y="559"/>
                </a:cubicBezTo>
                <a:cubicBezTo>
                  <a:pt x="378" y="554"/>
                  <a:pt x="386" y="539"/>
                  <a:pt x="381" y="525"/>
                </a:cubicBezTo>
                <a:cubicBezTo>
                  <a:pt x="379" y="519"/>
                  <a:pt x="375" y="515"/>
                  <a:pt x="370" y="512"/>
                </a:cubicBezTo>
                <a:cubicBezTo>
                  <a:pt x="378" y="492"/>
                  <a:pt x="378" y="492"/>
                  <a:pt x="378" y="492"/>
                </a:cubicBezTo>
                <a:cubicBezTo>
                  <a:pt x="384" y="495"/>
                  <a:pt x="391" y="496"/>
                  <a:pt x="398" y="493"/>
                </a:cubicBezTo>
                <a:cubicBezTo>
                  <a:pt x="411" y="489"/>
                  <a:pt x="418" y="474"/>
                  <a:pt x="413" y="461"/>
                </a:cubicBezTo>
                <a:cubicBezTo>
                  <a:pt x="408" y="448"/>
                  <a:pt x="394" y="441"/>
                  <a:pt x="381" y="446"/>
                </a:cubicBezTo>
                <a:cubicBezTo>
                  <a:pt x="376" y="448"/>
                  <a:pt x="372" y="451"/>
                  <a:pt x="369" y="455"/>
                </a:cubicBezTo>
                <a:cubicBezTo>
                  <a:pt x="313" y="449"/>
                  <a:pt x="313" y="449"/>
                  <a:pt x="313" y="449"/>
                </a:cubicBezTo>
                <a:cubicBezTo>
                  <a:pt x="315" y="440"/>
                  <a:pt x="314" y="431"/>
                  <a:pt x="311" y="422"/>
                </a:cubicBezTo>
                <a:cubicBezTo>
                  <a:pt x="310" y="419"/>
                  <a:pt x="309" y="417"/>
                  <a:pt x="308" y="415"/>
                </a:cubicBezTo>
                <a:cubicBezTo>
                  <a:pt x="371" y="379"/>
                  <a:pt x="371" y="379"/>
                  <a:pt x="371" y="379"/>
                </a:cubicBezTo>
                <a:cubicBezTo>
                  <a:pt x="382" y="388"/>
                  <a:pt x="397" y="392"/>
                  <a:pt x="412" y="387"/>
                </a:cubicBezTo>
                <a:cubicBezTo>
                  <a:pt x="415" y="386"/>
                  <a:pt x="419" y="384"/>
                  <a:pt x="421" y="382"/>
                </a:cubicBezTo>
                <a:cubicBezTo>
                  <a:pt x="466" y="436"/>
                  <a:pt x="466" y="436"/>
                  <a:pt x="466" y="436"/>
                </a:cubicBezTo>
                <a:cubicBezTo>
                  <a:pt x="460" y="444"/>
                  <a:pt x="457" y="454"/>
                  <a:pt x="461" y="464"/>
                </a:cubicBezTo>
                <a:cubicBezTo>
                  <a:pt x="466" y="479"/>
                  <a:pt x="482" y="486"/>
                  <a:pt x="497" y="481"/>
                </a:cubicBezTo>
                <a:cubicBezTo>
                  <a:pt x="512" y="476"/>
                  <a:pt x="520" y="460"/>
                  <a:pt x="514" y="445"/>
                </a:cubicBezTo>
                <a:cubicBezTo>
                  <a:pt x="509" y="430"/>
                  <a:pt x="493" y="422"/>
                  <a:pt x="478" y="428"/>
                </a:cubicBezTo>
                <a:cubicBezTo>
                  <a:pt x="475" y="429"/>
                  <a:pt x="473" y="430"/>
                  <a:pt x="470" y="432"/>
                </a:cubicBezTo>
                <a:cubicBezTo>
                  <a:pt x="426" y="378"/>
                  <a:pt x="426" y="378"/>
                  <a:pt x="426" y="378"/>
                </a:cubicBezTo>
                <a:cubicBezTo>
                  <a:pt x="432" y="373"/>
                  <a:pt x="436" y="366"/>
                  <a:pt x="437" y="359"/>
                </a:cubicBezTo>
                <a:cubicBezTo>
                  <a:pt x="476" y="369"/>
                  <a:pt x="476" y="369"/>
                  <a:pt x="476" y="369"/>
                </a:cubicBezTo>
                <a:cubicBezTo>
                  <a:pt x="476" y="371"/>
                  <a:pt x="476" y="373"/>
                  <a:pt x="477" y="375"/>
                </a:cubicBezTo>
                <a:cubicBezTo>
                  <a:pt x="479" y="381"/>
                  <a:pt x="486" y="385"/>
                  <a:pt x="493" y="382"/>
                </a:cubicBezTo>
                <a:cubicBezTo>
                  <a:pt x="499" y="380"/>
                  <a:pt x="502" y="373"/>
                  <a:pt x="500" y="367"/>
                </a:cubicBezTo>
                <a:cubicBezTo>
                  <a:pt x="498" y="360"/>
                  <a:pt x="491" y="357"/>
                  <a:pt x="485" y="359"/>
                </a:cubicBezTo>
                <a:cubicBezTo>
                  <a:pt x="481" y="361"/>
                  <a:pt x="479" y="363"/>
                  <a:pt x="477" y="366"/>
                </a:cubicBezTo>
                <a:cubicBezTo>
                  <a:pt x="438" y="355"/>
                  <a:pt x="438" y="355"/>
                  <a:pt x="438" y="355"/>
                </a:cubicBezTo>
                <a:cubicBezTo>
                  <a:pt x="439" y="349"/>
                  <a:pt x="439" y="342"/>
                  <a:pt x="436" y="335"/>
                </a:cubicBezTo>
                <a:cubicBezTo>
                  <a:pt x="436" y="334"/>
                  <a:pt x="435" y="332"/>
                  <a:pt x="435" y="331"/>
                </a:cubicBezTo>
                <a:cubicBezTo>
                  <a:pt x="465" y="321"/>
                  <a:pt x="465" y="321"/>
                  <a:pt x="465" y="321"/>
                </a:cubicBezTo>
                <a:cubicBezTo>
                  <a:pt x="468" y="327"/>
                  <a:pt x="475" y="331"/>
                  <a:pt x="482" y="328"/>
                </a:cubicBezTo>
                <a:cubicBezTo>
                  <a:pt x="485" y="327"/>
                  <a:pt x="488" y="325"/>
                  <a:pt x="489" y="322"/>
                </a:cubicBezTo>
                <a:cubicBezTo>
                  <a:pt x="514" y="331"/>
                  <a:pt x="514" y="331"/>
                  <a:pt x="514" y="331"/>
                </a:cubicBezTo>
                <a:cubicBezTo>
                  <a:pt x="513" y="337"/>
                  <a:pt x="513" y="343"/>
                  <a:pt x="515" y="349"/>
                </a:cubicBezTo>
                <a:cubicBezTo>
                  <a:pt x="521" y="364"/>
                  <a:pt x="538" y="373"/>
                  <a:pt x="554" y="367"/>
                </a:cubicBezTo>
                <a:cubicBezTo>
                  <a:pt x="569" y="361"/>
                  <a:pt x="578" y="344"/>
                  <a:pt x="572" y="328"/>
                </a:cubicBezTo>
                <a:cubicBezTo>
                  <a:pt x="566" y="312"/>
                  <a:pt x="549" y="304"/>
                  <a:pt x="533" y="310"/>
                </a:cubicBezTo>
                <a:cubicBezTo>
                  <a:pt x="525" y="313"/>
                  <a:pt x="518" y="320"/>
                  <a:pt x="515" y="328"/>
                </a:cubicBezTo>
                <a:cubicBezTo>
                  <a:pt x="490" y="318"/>
                  <a:pt x="490" y="318"/>
                  <a:pt x="490" y="318"/>
                </a:cubicBezTo>
                <a:cubicBezTo>
                  <a:pt x="491" y="316"/>
                  <a:pt x="491" y="314"/>
                  <a:pt x="490" y="311"/>
                </a:cubicBezTo>
                <a:cubicBezTo>
                  <a:pt x="487" y="304"/>
                  <a:pt x="480" y="301"/>
                  <a:pt x="473" y="303"/>
                </a:cubicBezTo>
                <a:cubicBezTo>
                  <a:pt x="467" y="305"/>
                  <a:pt x="463" y="312"/>
                  <a:pt x="464" y="318"/>
                </a:cubicBezTo>
                <a:cubicBezTo>
                  <a:pt x="433" y="328"/>
                  <a:pt x="433" y="328"/>
                  <a:pt x="433" y="328"/>
                </a:cubicBezTo>
                <a:cubicBezTo>
                  <a:pt x="423" y="312"/>
                  <a:pt x="403" y="304"/>
                  <a:pt x="385" y="311"/>
                </a:cubicBezTo>
                <a:cubicBezTo>
                  <a:pt x="377" y="313"/>
                  <a:pt x="370" y="318"/>
                  <a:pt x="366" y="325"/>
                </a:cubicBezTo>
                <a:cubicBezTo>
                  <a:pt x="343" y="309"/>
                  <a:pt x="343" y="309"/>
                  <a:pt x="343" y="309"/>
                </a:cubicBezTo>
                <a:cubicBezTo>
                  <a:pt x="351" y="294"/>
                  <a:pt x="353" y="276"/>
                  <a:pt x="347" y="258"/>
                </a:cubicBezTo>
                <a:cubicBezTo>
                  <a:pt x="340" y="241"/>
                  <a:pt x="328" y="227"/>
                  <a:pt x="312" y="220"/>
                </a:cubicBezTo>
                <a:cubicBezTo>
                  <a:pt x="321" y="191"/>
                  <a:pt x="321" y="191"/>
                  <a:pt x="321" y="191"/>
                </a:cubicBezTo>
                <a:cubicBezTo>
                  <a:pt x="328" y="191"/>
                  <a:pt x="334" y="191"/>
                  <a:pt x="341" y="189"/>
                </a:cubicBezTo>
                <a:cubicBezTo>
                  <a:pt x="348" y="186"/>
                  <a:pt x="353" y="182"/>
                  <a:pt x="358" y="177"/>
                </a:cubicBezTo>
                <a:cubicBezTo>
                  <a:pt x="391" y="202"/>
                  <a:pt x="391" y="202"/>
                  <a:pt x="391" y="202"/>
                </a:cubicBezTo>
                <a:cubicBezTo>
                  <a:pt x="385" y="214"/>
                  <a:pt x="384" y="229"/>
                  <a:pt x="389" y="243"/>
                </a:cubicBezTo>
                <a:cubicBezTo>
                  <a:pt x="399" y="270"/>
                  <a:pt x="429" y="284"/>
                  <a:pt x="456" y="275"/>
                </a:cubicBezTo>
                <a:cubicBezTo>
                  <a:pt x="478" y="267"/>
                  <a:pt x="492" y="245"/>
                  <a:pt x="491" y="223"/>
                </a:cubicBezTo>
                <a:cubicBezTo>
                  <a:pt x="523" y="220"/>
                  <a:pt x="523" y="220"/>
                  <a:pt x="523" y="220"/>
                </a:cubicBezTo>
                <a:cubicBezTo>
                  <a:pt x="528" y="233"/>
                  <a:pt x="543" y="240"/>
                  <a:pt x="556" y="235"/>
                </a:cubicBezTo>
                <a:cubicBezTo>
                  <a:pt x="570" y="230"/>
                  <a:pt x="577" y="215"/>
                  <a:pt x="573" y="201"/>
                </a:cubicBezTo>
                <a:cubicBezTo>
                  <a:pt x="568" y="187"/>
                  <a:pt x="552" y="180"/>
                  <a:pt x="539" y="185"/>
                </a:cubicBezTo>
                <a:cubicBezTo>
                  <a:pt x="525" y="189"/>
                  <a:pt x="518" y="203"/>
                  <a:pt x="522" y="216"/>
                </a:cubicBezTo>
                <a:cubicBezTo>
                  <a:pt x="491" y="219"/>
                  <a:pt x="491" y="219"/>
                  <a:pt x="491" y="219"/>
                </a:cubicBezTo>
                <a:cubicBezTo>
                  <a:pt x="490" y="215"/>
                  <a:pt x="490" y="211"/>
                  <a:pt x="488" y="207"/>
                </a:cubicBezTo>
                <a:cubicBezTo>
                  <a:pt x="481" y="188"/>
                  <a:pt x="464" y="175"/>
                  <a:pt x="445" y="173"/>
                </a:cubicBezTo>
                <a:cubicBezTo>
                  <a:pt x="441" y="131"/>
                  <a:pt x="441" y="131"/>
                  <a:pt x="441" y="131"/>
                </a:cubicBezTo>
                <a:cubicBezTo>
                  <a:pt x="442" y="131"/>
                  <a:pt x="443" y="131"/>
                  <a:pt x="444" y="130"/>
                </a:cubicBezTo>
                <a:cubicBezTo>
                  <a:pt x="463" y="124"/>
                  <a:pt x="472" y="103"/>
                  <a:pt x="466" y="84"/>
                </a:cubicBezTo>
                <a:cubicBezTo>
                  <a:pt x="459" y="65"/>
                  <a:pt x="438" y="55"/>
                  <a:pt x="419" y="62"/>
                </a:cubicBezTo>
                <a:cubicBezTo>
                  <a:pt x="400" y="68"/>
                  <a:pt x="390" y="89"/>
                  <a:pt x="397" y="108"/>
                </a:cubicBezTo>
                <a:cubicBezTo>
                  <a:pt x="402" y="122"/>
                  <a:pt x="415" y="131"/>
                  <a:pt x="429" y="132"/>
                </a:cubicBezTo>
                <a:cubicBezTo>
                  <a:pt x="432" y="173"/>
                  <a:pt x="432" y="173"/>
                  <a:pt x="432" y="173"/>
                </a:cubicBezTo>
                <a:cubicBezTo>
                  <a:pt x="429" y="173"/>
                  <a:pt x="425" y="174"/>
                  <a:pt x="421" y="175"/>
                </a:cubicBezTo>
                <a:cubicBezTo>
                  <a:pt x="409" y="180"/>
                  <a:pt x="400" y="187"/>
                  <a:pt x="394" y="197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8" y="162"/>
                  <a:pt x="370" y="149"/>
                  <a:pt x="365" y="137"/>
                </a:cubicBezTo>
                <a:cubicBezTo>
                  <a:pt x="358" y="116"/>
                  <a:pt x="335" y="105"/>
                  <a:pt x="314" y="112"/>
                </a:cubicBezTo>
                <a:cubicBezTo>
                  <a:pt x="314" y="112"/>
                  <a:pt x="313" y="112"/>
                  <a:pt x="313" y="112"/>
                </a:cubicBezTo>
                <a:cubicBezTo>
                  <a:pt x="302" y="81"/>
                  <a:pt x="302" y="81"/>
                  <a:pt x="302" y="81"/>
                </a:cubicBezTo>
                <a:cubicBezTo>
                  <a:pt x="311" y="74"/>
                  <a:pt x="315" y="62"/>
                  <a:pt x="311" y="51"/>
                </a:cubicBezTo>
                <a:cubicBezTo>
                  <a:pt x="311" y="51"/>
                  <a:pt x="311" y="51"/>
                  <a:pt x="311" y="51"/>
                </a:cubicBezTo>
                <a:cubicBezTo>
                  <a:pt x="354" y="31"/>
                  <a:pt x="354" y="31"/>
                  <a:pt x="354" y="31"/>
                </a:cubicBezTo>
                <a:cubicBezTo>
                  <a:pt x="359" y="39"/>
                  <a:pt x="368" y="42"/>
                  <a:pt x="377" y="39"/>
                </a:cubicBezTo>
                <a:cubicBezTo>
                  <a:pt x="387" y="36"/>
                  <a:pt x="392" y="25"/>
                  <a:pt x="388" y="15"/>
                </a:cubicBezTo>
                <a:cubicBezTo>
                  <a:pt x="385" y="5"/>
                  <a:pt x="374" y="0"/>
                  <a:pt x="364" y="4"/>
                </a:cubicBezTo>
                <a:cubicBezTo>
                  <a:pt x="355" y="7"/>
                  <a:pt x="350" y="18"/>
                  <a:pt x="353" y="28"/>
                </a:cubicBezTo>
                <a:cubicBezTo>
                  <a:pt x="309" y="47"/>
                  <a:pt x="309" y="47"/>
                  <a:pt x="309" y="47"/>
                </a:cubicBezTo>
                <a:cubicBezTo>
                  <a:pt x="303" y="36"/>
                  <a:pt x="290" y="31"/>
                  <a:pt x="277" y="35"/>
                </a:cubicBezTo>
                <a:cubicBezTo>
                  <a:pt x="268" y="38"/>
                  <a:pt x="262" y="47"/>
                  <a:pt x="260" y="56"/>
                </a:cubicBezTo>
                <a:cubicBezTo>
                  <a:pt x="189" y="50"/>
                  <a:pt x="189" y="50"/>
                  <a:pt x="189" y="50"/>
                </a:cubicBezTo>
                <a:cubicBezTo>
                  <a:pt x="189" y="47"/>
                  <a:pt x="189" y="44"/>
                  <a:pt x="188" y="42"/>
                </a:cubicBezTo>
                <a:cubicBezTo>
                  <a:pt x="183" y="29"/>
                  <a:pt x="170" y="23"/>
                  <a:pt x="157" y="27"/>
                </a:cubicBezTo>
                <a:cubicBezTo>
                  <a:pt x="145" y="32"/>
                  <a:pt x="138" y="45"/>
                  <a:pt x="143" y="58"/>
                </a:cubicBezTo>
                <a:close/>
                <a:moveTo>
                  <a:pt x="50" y="314"/>
                </a:moveTo>
                <a:cubicBezTo>
                  <a:pt x="54" y="326"/>
                  <a:pt x="48" y="338"/>
                  <a:pt x="37" y="342"/>
                </a:cubicBezTo>
                <a:cubicBezTo>
                  <a:pt x="26" y="346"/>
                  <a:pt x="13" y="340"/>
                  <a:pt x="9" y="329"/>
                </a:cubicBezTo>
                <a:cubicBezTo>
                  <a:pt x="5" y="318"/>
                  <a:pt x="11" y="305"/>
                  <a:pt x="23" y="301"/>
                </a:cubicBezTo>
                <a:cubicBezTo>
                  <a:pt x="34" y="297"/>
                  <a:pt x="46" y="303"/>
                  <a:pt x="50" y="314"/>
                </a:cubicBezTo>
                <a:close/>
                <a:moveTo>
                  <a:pt x="363" y="555"/>
                </a:moveTo>
                <a:cubicBezTo>
                  <a:pt x="352" y="559"/>
                  <a:pt x="339" y="553"/>
                  <a:pt x="335" y="542"/>
                </a:cubicBezTo>
                <a:cubicBezTo>
                  <a:pt x="331" y="530"/>
                  <a:pt x="337" y="518"/>
                  <a:pt x="348" y="514"/>
                </a:cubicBezTo>
                <a:cubicBezTo>
                  <a:pt x="360" y="510"/>
                  <a:pt x="372" y="516"/>
                  <a:pt x="376" y="527"/>
                </a:cubicBezTo>
                <a:cubicBezTo>
                  <a:pt x="380" y="538"/>
                  <a:pt x="374" y="551"/>
                  <a:pt x="363" y="555"/>
                </a:cubicBezTo>
                <a:close/>
                <a:moveTo>
                  <a:pt x="275" y="477"/>
                </a:moveTo>
                <a:cubicBezTo>
                  <a:pt x="254" y="485"/>
                  <a:pt x="231" y="474"/>
                  <a:pt x="223" y="453"/>
                </a:cubicBezTo>
                <a:cubicBezTo>
                  <a:pt x="215" y="432"/>
                  <a:pt x="226" y="409"/>
                  <a:pt x="247" y="401"/>
                </a:cubicBezTo>
                <a:cubicBezTo>
                  <a:pt x="269" y="394"/>
                  <a:pt x="292" y="405"/>
                  <a:pt x="299" y="426"/>
                </a:cubicBezTo>
                <a:cubicBezTo>
                  <a:pt x="307" y="447"/>
                  <a:pt x="296" y="470"/>
                  <a:pt x="275" y="477"/>
                </a:cubicBezTo>
                <a:close/>
                <a:moveTo>
                  <a:pt x="540" y="189"/>
                </a:moveTo>
                <a:cubicBezTo>
                  <a:pt x="551" y="185"/>
                  <a:pt x="564" y="191"/>
                  <a:pt x="568" y="203"/>
                </a:cubicBezTo>
                <a:cubicBezTo>
                  <a:pt x="572" y="214"/>
                  <a:pt x="566" y="226"/>
                  <a:pt x="555" y="230"/>
                </a:cubicBezTo>
                <a:cubicBezTo>
                  <a:pt x="543" y="234"/>
                  <a:pt x="531" y="229"/>
                  <a:pt x="527" y="217"/>
                </a:cubicBezTo>
                <a:cubicBezTo>
                  <a:pt x="523" y="206"/>
                  <a:pt x="529" y="193"/>
                  <a:pt x="540" y="189"/>
                </a:cubicBezTo>
                <a:close/>
                <a:moveTo>
                  <a:pt x="477" y="211"/>
                </a:moveTo>
                <a:cubicBezTo>
                  <a:pt x="484" y="232"/>
                  <a:pt x="473" y="256"/>
                  <a:pt x="452" y="263"/>
                </a:cubicBezTo>
                <a:cubicBezTo>
                  <a:pt x="431" y="271"/>
                  <a:pt x="408" y="260"/>
                  <a:pt x="400" y="239"/>
                </a:cubicBezTo>
                <a:cubicBezTo>
                  <a:pt x="393" y="218"/>
                  <a:pt x="404" y="194"/>
                  <a:pt x="425" y="187"/>
                </a:cubicBezTo>
                <a:cubicBezTo>
                  <a:pt x="446" y="179"/>
                  <a:pt x="469" y="190"/>
                  <a:pt x="477" y="211"/>
                </a:cubicBezTo>
                <a:close/>
                <a:moveTo>
                  <a:pt x="130" y="193"/>
                </a:moveTo>
                <a:cubicBezTo>
                  <a:pt x="123" y="172"/>
                  <a:pt x="134" y="149"/>
                  <a:pt x="155" y="141"/>
                </a:cubicBezTo>
                <a:cubicBezTo>
                  <a:pt x="176" y="134"/>
                  <a:pt x="199" y="145"/>
                  <a:pt x="206" y="166"/>
                </a:cubicBezTo>
                <a:cubicBezTo>
                  <a:pt x="214" y="187"/>
                  <a:pt x="203" y="210"/>
                  <a:pt x="182" y="218"/>
                </a:cubicBezTo>
                <a:cubicBezTo>
                  <a:pt x="161" y="225"/>
                  <a:pt x="138" y="214"/>
                  <a:pt x="130" y="193"/>
                </a:cubicBezTo>
                <a:close/>
                <a:moveTo>
                  <a:pt x="221" y="297"/>
                </a:moveTo>
                <a:cubicBezTo>
                  <a:pt x="190" y="307"/>
                  <a:pt x="190" y="307"/>
                  <a:pt x="190" y="307"/>
                </a:cubicBezTo>
                <a:cubicBezTo>
                  <a:pt x="184" y="295"/>
                  <a:pt x="172" y="288"/>
                  <a:pt x="160" y="286"/>
                </a:cubicBezTo>
                <a:cubicBezTo>
                  <a:pt x="158" y="231"/>
                  <a:pt x="158" y="231"/>
                  <a:pt x="158" y="231"/>
                </a:cubicBezTo>
                <a:cubicBezTo>
                  <a:pt x="167" y="233"/>
                  <a:pt x="177" y="232"/>
                  <a:pt x="186" y="229"/>
                </a:cubicBezTo>
                <a:cubicBezTo>
                  <a:pt x="209" y="221"/>
                  <a:pt x="223" y="198"/>
                  <a:pt x="221" y="175"/>
                </a:cubicBezTo>
                <a:cubicBezTo>
                  <a:pt x="288" y="158"/>
                  <a:pt x="288" y="158"/>
                  <a:pt x="288" y="158"/>
                </a:cubicBezTo>
                <a:cubicBezTo>
                  <a:pt x="288" y="160"/>
                  <a:pt x="288" y="162"/>
                  <a:pt x="289" y="164"/>
                </a:cubicBezTo>
                <a:cubicBezTo>
                  <a:pt x="293" y="175"/>
                  <a:pt x="300" y="182"/>
                  <a:pt x="310" y="187"/>
                </a:cubicBezTo>
                <a:cubicBezTo>
                  <a:pt x="301" y="216"/>
                  <a:pt x="301" y="216"/>
                  <a:pt x="301" y="216"/>
                </a:cubicBezTo>
                <a:cubicBezTo>
                  <a:pt x="288" y="213"/>
                  <a:pt x="275" y="213"/>
                  <a:pt x="262" y="218"/>
                </a:cubicBezTo>
                <a:cubicBezTo>
                  <a:pt x="230" y="230"/>
                  <a:pt x="212" y="264"/>
                  <a:pt x="221" y="297"/>
                </a:cubicBezTo>
                <a:close/>
                <a:moveTo>
                  <a:pt x="260" y="59"/>
                </a:moveTo>
                <a:cubicBezTo>
                  <a:pt x="260" y="62"/>
                  <a:pt x="260" y="66"/>
                  <a:pt x="261" y="69"/>
                </a:cubicBezTo>
                <a:cubicBezTo>
                  <a:pt x="266" y="82"/>
                  <a:pt x="281" y="89"/>
                  <a:pt x="295" y="85"/>
                </a:cubicBezTo>
                <a:cubicBezTo>
                  <a:pt x="296" y="84"/>
                  <a:pt x="296" y="84"/>
                  <a:pt x="297" y="84"/>
                </a:cubicBezTo>
                <a:cubicBezTo>
                  <a:pt x="308" y="115"/>
                  <a:pt x="308" y="115"/>
                  <a:pt x="308" y="115"/>
                </a:cubicBezTo>
                <a:cubicBezTo>
                  <a:pt x="294" y="122"/>
                  <a:pt x="286" y="137"/>
                  <a:pt x="287" y="152"/>
                </a:cubicBezTo>
                <a:cubicBezTo>
                  <a:pt x="220" y="169"/>
                  <a:pt x="220" y="169"/>
                  <a:pt x="220" y="169"/>
                </a:cubicBezTo>
                <a:cubicBezTo>
                  <a:pt x="219" y="166"/>
                  <a:pt x="219" y="164"/>
                  <a:pt x="218" y="162"/>
                </a:cubicBezTo>
                <a:cubicBezTo>
                  <a:pt x="210" y="139"/>
                  <a:pt x="188" y="126"/>
                  <a:pt x="166" y="127"/>
                </a:cubicBezTo>
                <a:cubicBezTo>
                  <a:pt x="167" y="74"/>
                  <a:pt x="167" y="74"/>
                  <a:pt x="167" y="74"/>
                </a:cubicBezTo>
                <a:cubicBezTo>
                  <a:pt x="169" y="73"/>
                  <a:pt x="171" y="73"/>
                  <a:pt x="173" y="72"/>
                </a:cubicBezTo>
                <a:cubicBezTo>
                  <a:pt x="182" y="69"/>
                  <a:pt x="187" y="62"/>
                  <a:pt x="189" y="54"/>
                </a:cubicBezTo>
                <a:lnTo>
                  <a:pt x="260" y="5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anose="02010609030101010101" pitchFamily="49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53072" y="1772816"/>
            <a:ext cx="579438" cy="625475"/>
            <a:chOff x="6242320" y="1105727"/>
            <a:chExt cx="579005" cy="626656"/>
          </a:xfrm>
        </p:grpSpPr>
        <p:sp>
          <p:nvSpPr>
            <p:cNvPr id="10" name="TextBox 6"/>
            <p:cNvSpPr txBox="1"/>
            <p:nvPr/>
          </p:nvSpPr>
          <p:spPr>
            <a:xfrm>
              <a:off x="6327224" y="1105727"/>
              <a:ext cx="448425" cy="49244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3200" dirty="0">
                  <a:solidFill>
                    <a:srgbClr val="FF000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" name="文本框 22"/>
            <p:cNvSpPr txBox="1"/>
            <p:nvPr/>
          </p:nvSpPr>
          <p:spPr>
            <a:xfrm>
              <a:off x="6242320" y="1516939"/>
              <a:ext cx="579005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800" b="1" dirty="0">
                  <a:solidFill>
                    <a:srgbClr val="818181"/>
                  </a:solidFill>
                  <a:latin typeface="Leelawadee" panose="020B0502040204020203" pitchFamily="34" charset="-34"/>
                  <a:ea typeface="Leelawadee" panose="020B0502040204020203" pitchFamily="34" charset="-34"/>
                </a:rPr>
                <a:t>OPTION</a:t>
              </a:r>
              <a:endParaRPr lang="zh-CN" altLang="en-US" sz="800" b="1" dirty="0">
                <a:solidFill>
                  <a:srgbClr val="818181"/>
                </a:solidFill>
                <a:latin typeface="Leelawadee" panose="020B0502040204020203" pitchFamily="34" charset="-34"/>
                <a:ea typeface="Leelawadee" panose="020B0502040204020203" pitchFamily="34" charset="-34"/>
              </a:endParaRPr>
            </a:p>
          </p:txBody>
        </p:sp>
      </p:grp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410767" y="1125686"/>
            <a:ext cx="28813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划分方法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5059" name="Rectangle 3"/>
          <p:cNvSpPr>
            <a:spLocks noGrp="1"/>
          </p:cNvSpPr>
          <p:nvPr>
            <p:ph type="body" idx="4294967295"/>
          </p:nvPr>
        </p:nvSpPr>
        <p:spPr>
          <a:xfrm>
            <a:off x="179389" y="1125538"/>
            <a:ext cx="2753934" cy="1157026"/>
          </a:xfrm>
        </p:spPr>
        <p:txBody>
          <a:bodyPr vert="horz" wrap="square" lIns="91440" tIns="45720" rIns="91440" bIns="45720" anchor="t" anchorCtr="0"/>
          <a:lstStyle/>
          <a:p>
            <a:pPr lvl="1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逻辑结构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410767" y="1125686"/>
            <a:ext cx="2881313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划分方法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2982" y="2864604"/>
            <a:ext cx="579437" cy="631825"/>
            <a:chOff x="6242320" y="2373233"/>
            <a:chExt cx="579005" cy="631762"/>
          </a:xfrm>
        </p:grpSpPr>
        <p:sp>
          <p:nvSpPr>
            <p:cNvPr id="12" name="TextBox 6"/>
            <p:cNvSpPr txBox="1"/>
            <p:nvPr/>
          </p:nvSpPr>
          <p:spPr>
            <a:xfrm>
              <a:off x="6327223" y="2373233"/>
              <a:ext cx="465921" cy="49244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3200" dirty="0">
                  <a:solidFill>
                    <a:srgbClr val="3333CC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rgbClr val="3333CC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文本框 23"/>
            <p:cNvSpPr txBox="1"/>
            <p:nvPr/>
          </p:nvSpPr>
          <p:spPr>
            <a:xfrm>
              <a:off x="6242320" y="2789551"/>
              <a:ext cx="579005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800" b="1" dirty="0">
                  <a:solidFill>
                    <a:srgbClr val="818181"/>
                  </a:solidFill>
                  <a:latin typeface="Leelawadee" panose="020B0502040204020203" pitchFamily="34" charset="-34"/>
                  <a:ea typeface="Leelawadee" panose="020B0502040204020203" pitchFamily="34" charset="-34"/>
                </a:rPr>
                <a:t>OPTION</a:t>
              </a:r>
              <a:endParaRPr lang="zh-CN" altLang="en-US" sz="800" b="1" dirty="0">
                <a:solidFill>
                  <a:srgbClr val="818181"/>
                </a:solidFill>
                <a:latin typeface="Leelawadee" panose="020B0502040204020203" pitchFamily="34" charset="-34"/>
                <a:ea typeface="Leelawadee" panose="020B0502040204020203" pitchFamily="34" charset="-34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1595835" y="3563706"/>
            <a:ext cx="4200301" cy="0"/>
          </a:xfrm>
          <a:prstGeom prst="line">
            <a:avLst/>
          </a:prstGeom>
          <a:ln w="6350">
            <a:solidFill>
              <a:srgbClr val="3333C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556356" y="2576021"/>
            <a:ext cx="4239780" cy="0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852190" y="1846019"/>
            <a:ext cx="579438" cy="625475"/>
            <a:chOff x="6242320" y="1105727"/>
            <a:chExt cx="579005" cy="626656"/>
          </a:xfrm>
        </p:grpSpPr>
        <p:sp>
          <p:nvSpPr>
            <p:cNvPr id="10" name="TextBox 6"/>
            <p:cNvSpPr txBox="1"/>
            <p:nvPr/>
          </p:nvSpPr>
          <p:spPr>
            <a:xfrm>
              <a:off x="6327224" y="1105727"/>
              <a:ext cx="448425" cy="49244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3200" dirty="0">
                  <a:solidFill>
                    <a:srgbClr val="FF000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" name="文本框 22"/>
            <p:cNvSpPr txBox="1"/>
            <p:nvPr/>
          </p:nvSpPr>
          <p:spPr>
            <a:xfrm>
              <a:off x="6242320" y="1516939"/>
              <a:ext cx="579005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800" b="1" dirty="0">
                  <a:solidFill>
                    <a:srgbClr val="818181"/>
                  </a:solidFill>
                  <a:latin typeface="Leelawadee" panose="020B0502040204020203" pitchFamily="34" charset="-34"/>
                  <a:ea typeface="Leelawadee" panose="020B0502040204020203" pitchFamily="34" charset="-34"/>
                </a:rPr>
                <a:t>OPTION</a:t>
              </a:r>
              <a:endParaRPr lang="zh-CN" altLang="en-US" sz="800" b="1" dirty="0">
                <a:solidFill>
                  <a:srgbClr val="818181"/>
                </a:solidFill>
                <a:latin typeface="Leelawadee" panose="020B0502040204020203" pitchFamily="34" charset="-34"/>
                <a:ea typeface="Leelawadee" panose="020B0502040204020203" pitchFamily="34" charset="-34"/>
              </a:endParaRPr>
            </a:p>
          </p:txBody>
        </p:sp>
      </p:grpSp>
      <p:grpSp>
        <p:nvGrpSpPr>
          <p:cNvPr id="7" name="Group 2"/>
          <p:cNvGrpSpPr/>
          <p:nvPr/>
        </p:nvGrpSpPr>
        <p:grpSpPr bwMode="auto">
          <a:xfrm>
            <a:off x="6115438" y="1772816"/>
            <a:ext cx="2161652" cy="781623"/>
            <a:chOff x="3774" y="1092"/>
            <a:chExt cx="1064" cy="1084"/>
          </a:xfrm>
          <a:solidFill>
            <a:srgbClr val="6C4C8F"/>
          </a:solidFill>
        </p:grpSpPr>
        <p:sp>
          <p:nvSpPr>
            <p:cNvPr id="45077" name="Oval 3"/>
            <p:cNvSpPr>
              <a:spLocks noChangeArrowheads="1"/>
            </p:cNvSpPr>
            <p:nvPr/>
          </p:nvSpPr>
          <p:spPr bwMode="auto">
            <a:xfrm>
              <a:off x="3774" y="1147"/>
              <a:ext cx="164" cy="463"/>
            </a:xfrm>
            <a:prstGeom prst="ellipse">
              <a:avLst/>
            </a:prstGeom>
            <a:grpFill/>
            <a:ln w="381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8" name="Oval 4"/>
            <p:cNvSpPr>
              <a:spLocks noChangeArrowheads="1"/>
            </p:cNvSpPr>
            <p:nvPr/>
          </p:nvSpPr>
          <p:spPr bwMode="auto">
            <a:xfrm>
              <a:off x="4096" y="1092"/>
              <a:ext cx="164" cy="463"/>
            </a:xfrm>
            <a:prstGeom prst="ellipse">
              <a:avLst/>
            </a:prstGeom>
            <a:grpFill/>
            <a:ln w="381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9" name="Oval 5"/>
            <p:cNvSpPr>
              <a:spLocks noChangeArrowheads="1"/>
            </p:cNvSpPr>
            <p:nvPr/>
          </p:nvSpPr>
          <p:spPr bwMode="auto">
            <a:xfrm>
              <a:off x="4025" y="1713"/>
              <a:ext cx="164" cy="463"/>
            </a:xfrm>
            <a:prstGeom prst="ellipse">
              <a:avLst/>
            </a:prstGeom>
            <a:grpFill/>
            <a:ln w="381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80" name="Oval 6"/>
            <p:cNvSpPr>
              <a:spLocks noChangeArrowheads="1"/>
            </p:cNvSpPr>
            <p:nvPr/>
          </p:nvSpPr>
          <p:spPr bwMode="auto">
            <a:xfrm>
              <a:off x="4373" y="1236"/>
              <a:ext cx="164" cy="463"/>
            </a:xfrm>
            <a:prstGeom prst="ellipse">
              <a:avLst/>
            </a:prstGeom>
            <a:grpFill/>
            <a:ln w="381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81" name="Oval 7"/>
            <p:cNvSpPr>
              <a:spLocks noChangeArrowheads="1"/>
            </p:cNvSpPr>
            <p:nvPr/>
          </p:nvSpPr>
          <p:spPr bwMode="auto">
            <a:xfrm>
              <a:off x="4674" y="1225"/>
              <a:ext cx="164" cy="463"/>
            </a:xfrm>
            <a:prstGeom prst="ellipse">
              <a:avLst/>
            </a:prstGeom>
            <a:grpFill/>
            <a:ln w="38100">
              <a:solidFill>
                <a:schemeClr val="bg2">
                  <a:lumMod val="40000"/>
                  <a:lumOff val="6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" name="Group 8"/>
          <p:cNvGrpSpPr/>
          <p:nvPr/>
        </p:nvGrpSpPr>
        <p:grpSpPr bwMode="auto">
          <a:xfrm>
            <a:off x="6171561" y="3037421"/>
            <a:ext cx="2196860" cy="262009"/>
            <a:chOff x="3056" y="1935"/>
            <a:chExt cx="1449" cy="463"/>
          </a:xfrm>
          <a:solidFill>
            <a:srgbClr val="3333CC"/>
          </a:solidFill>
        </p:grpSpPr>
        <p:sp>
          <p:nvSpPr>
            <p:cNvPr id="45070" name="Oval 9"/>
            <p:cNvSpPr>
              <a:spLocks noChangeArrowheads="1"/>
            </p:cNvSpPr>
            <p:nvPr/>
          </p:nvSpPr>
          <p:spPr bwMode="auto">
            <a:xfrm>
              <a:off x="3056" y="1935"/>
              <a:ext cx="164" cy="463"/>
            </a:xfrm>
            <a:prstGeom prst="ellips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1" name="Oval 10"/>
            <p:cNvSpPr>
              <a:spLocks noChangeArrowheads="1"/>
            </p:cNvSpPr>
            <p:nvPr/>
          </p:nvSpPr>
          <p:spPr bwMode="auto">
            <a:xfrm>
              <a:off x="3474" y="1935"/>
              <a:ext cx="164" cy="463"/>
            </a:xfrm>
            <a:prstGeom prst="ellips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2" name="Oval 11"/>
            <p:cNvSpPr>
              <a:spLocks noChangeArrowheads="1"/>
            </p:cNvSpPr>
            <p:nvPr/>
          </p:nvSpPr>
          <p:spPr bwMode="auto">
            <a:xfrm>
              <a:off x="3919" y="1935"/>
              <a:ext cx="164" cy="463"/>
            </a:xfrm>
            <a:prstGeom prst="ellips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3" name="Oval 12"/>
            <p:cNvSpPr>
              <a:spLocks noChangeArrowheads="1"/>
            </p:cNvSpPr>
            <p:nvPr/>
          </p:nvSpPr>
          <p:spPr bwMode="auto">
            <a:xfrm>
              <a:off x="4341" y="1935"/>
              <a:ext cx="164" cy="463"/>
            </a:xfrm>
            <a:prstGeom prst="ellips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4" name="Line 13"/>
            <p:cNvSpPr>
              <a:spLocks noChangeShapeType="1"/>
            </p:cNvSpPr>
            <p:nvPr/>
          </p:nvSpPr>
          <p:spPr bwMode="auto">
            <a:xfrm>
              <a:off x="3220" y="2166"/>
              <a:ext cx="247" cy="0"/>
            </a:xfrm>
            <a:prstGeom prst="lin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5" name="Line 14"/>
            <p:cNvSpPr>
              <a:spLocks noChangeShapeType="1"/>
            </p:cNvSpPr>
            <p:nvPr/>
          </p:nvSpPr>
          <p:spPr bwMode="auto">
            <a:xfrm>
              <a:off x="3638" y="2166"/>
              <a:ext cx="285" cy="0"/>
            </a:xfrm>
            <a:prstGeom prst="lin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6" name="Line 15"/>
            <p:cNvSpPr>
              <a:spLocks noChangeShapeType="1"/>
            </p:cNvSpPr>
            <p:nvPr/>
          </p:nvSpPr>
          <p:spPr bwMode="auto">
            <a:xfrm>
              <a:off x="4078" y="2166"/>
              <a:ext cx="256" cy="0"/>
            </a:xfrm>
            <a:prstGeom prst="line">
              <a:avLst/>
            </a:prstGeom>
            <a:grpFill/>
            <a:ln w="3810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Rectangle 41"/>
          <p:cNvSpPr>
            <a:spLocks noChangeArrowheads="1"/>
          </p:cNvSpPr>
          <p:nvPr/>
        </p:nvSpPr>
        <p:spPr bwMode="auto">
          <a:xfrm>
            <a:off x="1531540" y="2865982"/>
            <a:ext cx="4192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线性结构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一个对一个，如线性表、栈、队列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Rectangle 42"/>
          <p:cNvSpPr>
            <a:spLocks noChangeArrowheads="1"/>
          </p:cNvSpPr>
          <p:nvPr/>
        </p:nvSpPr>
        <p:spPr bwMode="auto">
          <a:xfrm>
            <a:off x="1570138" y="4012281"/>
            <a:ext cx="3518912" cy="43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树形结构：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一个对多个，如树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Rectangle 43"/>
          <p:cNvSpPr>
            <a:spLocks noChangeArrowheads="1"/>
          </p:cNvSpPr>
          <p:nvPr/>
        </p:nvSpPr>
        <p:spPr bwMode="auto">
          <a:xfrm>
            <a:off x="1490024" y="1870064"/>
            <a:ext cx="430441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集合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数据元素间除“同属于一个集合”外，无其它关系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Rectangle 44"/>
          <p:cNvSpPr>
            <a:spLocks noChangeArrowheads="1"/>
          </p:cNvSpPr>
          <p:nvPr/>
        </p:nvSpPr>
        <p:spPr bwMode="auto">
          <a:xfrm>
            <a:off x="1595835" y="5020393"/>
            <a:ext cx="3518912" cy="43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图形结构：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多个对多个，如图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9" name="Group 29"/>
          <p:cNvGrpSpPr/>
          <p:nvPr/>
        </p:nvGrpSpPr>
        <p:grpSpPr bwMode="auto">
          <a:xfrm>
            <a:off x="6211663" y="4826103"/>
            <a:ext cx="1658938" cy="882650"/>
            <a:chOff x="4363" y="2073"/>
            <a:chExt cx="1045" cy="55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5057" name="Oval 30"/>
            <p:cNvSpPr>
              <a:spLocks noChangeArrowheads="1"/>
            </p:cNvSpPr>
            <p:nvPr/>
          </p:nvSpPr>
          <p:spPr bwMode="auto">
            <a:xfrm>
              <a:off x="4819" y="2073"/>
              <a:ext cx="156" cy="144"/>
            </a:xfrm>
            <a:prstGeom prst="ellips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45060" name="Oval 31"/>
            <p:cNvSpPr>
              <a:spLocks noChangeArrowheads="1"/>
            </p:cNvSpPr>
            <p:nvPr/>
          </p:nvSpPr>
          <p:spPr bwMode="auto">
            <a:xfrm>
              <a:off x="4385" y="2485"/>
              <a:ext cx="156" cy="144"/>
            </a:xfrm>
            <a:prstGeom prst="ellips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45061" name="Oval 32"/>
            <p:cNvSpPr>
              <a:spLocks noChangeArrowheads="1"/>
            </p:cNvSpPr>
            <p:nvPr/>
          </p:nvSpPr>
          <p:spPr bwMode="auto">
            <a:xfrm>
              <a:off x="4841" y="2474"/>
              <a:ext cx="156" cy="144"/>
            </a:xfrm>
            <a:prstGeom prst="ellips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45062" name="Oval 33"/>
            <p:cNvSpPr>
              <a:spLocks noChangeArrowheads="1"/>
            </p:cNvSpPr>
            <p:nvPr/>
          </p:nvSpPr>
          <p:spPr bwMode="auto">
            <a:xfrm>
              <a:off x="5252" y="2252"/>
              <a:ext cx="156" cy="144"/>
            </a:xfrm>
            <a:prstGeom prst="ellips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45063" name="Oval 34"/>
            <p:cNvSpPr>
              <a:spLocks noChangeArrowheads="1"/>
            </p:cNvSpPr>
            <p:nvPr/>
          </p:nvSpPr>
          <p:spPr bwMode="auto">
            <a:xfrm>
              <a:off x="4363" y="2107"/>
              <a:ext cx="156" cy="144"/>
            </a:xfrm>
            <a:prstGeom prst="ellips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45064" name="Line 35"/>
            <p:cNvSpPr>
              <a:spLocks noChangeShapeType="1"/>
            </p:cNvSpPr>
            <p:nvPr/>
          </p:nvSpPr>
          <p:spPr bwMode="auto">
            <a:xfrm>
              <a:off x="4445" y="2266"/>
              <a:ext cx="0" cy="245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45065" name="Line 36"/>
            <p:cNvSpPr>
              <a:spLocks noChangeShapeType="1"/>
            </p:cNvSpPr>
            <p:nvPr/>
          </p:nvSpPr>
          <p:spPr bwMode="auto">
            <a:xfrm>
              <a:off x="4512" y="2211"/>
              <a:ext cx="366" cy="289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45066" name="Line 37"/>
            <p:cNvSpPr>
              <a:spLocks noChangeShapeType="1"/>
            </p:cNvSpPr>
            <p:nvPr/>
          </p:nvSpPr>
          <p:spPr bwMode="auto">
            <a:xfrm>
              <a:off x="4967" y="2189"/>
              <a:ext cx="300" cy="133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45067" name="Line 38"/>
            <p:cNvSpPr>
              <a:spLocks noChangeShapeType="1"/>
            </p:cNvSpPr>
            <p:nvPr/>
          </p:nvSpPr>
          <p:spPr bwMode="auto">
            <a:xfrm flipH="1">
              <a:off x="4523" y="2200"/>
              <a:ext cx="322" cy="322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45068" name="Line 39"/>
            <p:cNvSpPr>
              <a:spLocks noChangeShapeType="1"/>
            </p:cNvSpPr>
            <p:nvPr/>
          </p:nvSpPr>
          <p:spPr bwMode="auto">
            <a:xfrm flipH="1">
              <a:off x="5001" y="2400"/>
              <a:ext cx="277" cy="144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45069" name="Line 40"/>
            <p:cNvSpPr>
              <a:spLocks noChangeShapeType="1"/>
            </p:cNvSpPr>
            <p:nvPr/>
          </p:nvSpPr>
          <p:spPr bwMode="auto">
            <a:xfrm>
              <a:off x="4512" y="2144"/>
              <a:ext cx="311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20" name="Group 16"/>
          <p:cNvGrpSpPr/>
          <p:nvPr/>
        </p:nvGrpSpPr>
        <p:grpSpPr bwMode="auto">
          <a:xfrm>
            <a:off x="6207645" y="3552189"/>
            <a:ext cx="1941514" cy="1000126"/>
            <a:chOff x="4185" y="2055"/>
            <a:chExt cx="1223" cy="630"/>
          </a:xfrm>
          <a:solidFill>
            <a:schemeClr val="tx1">
              <a:lumMod val="50000"/>
              <a:lumOff val="50000"/>
            </a:schemeClr>
          </a:solidFill>
        </p:grpSpPr>
        <p:grpSp>
          <p:nvGrpSpPr>
            <p:cNvPr id="21" name="Group 17"/>
            <p:cNvGrpSpPr/>
            <p:nvPr/>
          </p:nvGrpSpPr>
          <p:grpSpPr bwMode="auto">
            <a:xfrm>
              <a:off x="4185" y="2055"/>
              <a:ext cx="629" cy="336"/>
              <a:chOff x="2474" y="2489"/>
              <a:chExt cx="629" cy="336"/>
            </a:xfrm>
            <a:grpFill/>
          </p:grpSpPr>
          <p:sp>
            <p:nvSpPr>
              <p:cNvPr id="30" name="Oval 18"/>
              <p:cNvSpPr>
                <a:spLocks noChangeArrowheads="1"/>
              </p:cNvSpPr>
              <p:nvPr/>
            </p:nvSpPr>
            <p:spPr bwMode="auto">
              <a:xfrm>
                <a:off x="2711" y="2489"/>
                <a:ext cx="156" cy="144"/>
              </a:xfrm>
              <a:prstGeom prst="ellipse">
                <a:avLst/>
              </a:prstGeom>
              <a:grp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endParaRPr>
              </a:p>
            </p:txBody>
          </p:sp>
          <p:sp>
            <p:nvSpPr>
              <p:cNvPr id="31" name="Oval 19"/>
              <p:cNvSpPr>
                <a:spLocks noChangeArrowheads="1"/>
              </p:cNvSpPr>
              <p:nvPr/>
            </p:nvSpPr>
            <p:spPr bwMode="auto">
              <a:xfrm>
                <a:off x="2474" y="2674"/>
                <a:ext cx="156" cy="144"/>
              </a:xfrm>
              <a:prstGeom prst="ellipse">
                <a:avLst/>
              </a:prstGeom>
              <a:grp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endParaRPr>
              </a:p>
            </p:txBody>
          </p:sp>
          <p:sp>
            <p:nvSpPr>
              <p:cNvPr id="45056" name="Oval 20"/>
              <p:cNvSpPr>
                <a:spLocks noChangeArrowheads="1"/>
              </p:cNvSpPr>
              <p:nvPr/>
            </p:nvSpPr>
            <p:spPr bwMode="auto">
              <a:xfrm>
                <a:off x="2947" y="2681"/>
                <a:ext cx="156" cy="144"/>
              </a:xfrm>
              <a:prstGeom prst="ellipse">
                <a:avLst/>
              </a:prstGeom>
              <a:grpFill/>
              <a:ln w="38100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endParaRPr>
              </a:p>
            </p:txBody>
          </p:sp>
        </p:grp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4374" y="2519"/>
              <a:ext cx="156" cy="144"/>
            </a:xfrm>
            <a:prstGeom prst="ellips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897" y="2530"/>
              <a:ext cx="156" cy="144"/>
            </a:xfrm>
            <a:prstGeom prst="ellips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5252" y="2541"/>
              <a:ext cx="156" cy="144"/>
            </a:xfrm>
            <a:prstGeom prst="ellips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H="1">
              <a:off x="4334" y="2189"/>
              <a:ext cx="111" cy="111"/>
            </a:xfrm>
            <a:prstGeom prst="lin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 flipH="1">
              <a:off x="4501" y="2378"/>
              <a:ext cx="166" cy="166"/>
            </a:xfrm>
            <a:prstGeom prst="lin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4534" y="2178"/>
              <a:ext cx="122" cy="122"/>
            </a:xfrm>
            <a:prstGeom prst="lin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4778" y="2366"/>
              <a:ext cx="178" cy="178"/>
            </a:xfrm>
            <a:prstGeom prst="lin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4812" y="2333"/>
              <a:ext cx="466" cy="233"/>
            </a:xfrm>
            <a:prstGeom prst="line">
              <a:avLst/>
            </a:prstGeom>
            <a:grpFill/>
            <a:ln w="38100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</p:grpSp>
      <p:grpSp>
        <p:nvGrpSpPr>
          <p:cNvPr id="45086" name="组合 45085"/>
          <p:cNvGrpSpPr/>
          <p:nvPr/>
        </p:nvGrpSpPr>
        <p:grpSpPr>
          <a:xfrm>
            <a:off x="827584" y="4898453"/>
            <a:ext cx="579437" cy="631825"/>
            <a:chOff x="6242320" y="2373233"/>
            <a:chExt cx="579005" cy="631762"/>
          </a:xfrm>
        </p:grpSpPr>
        <p:sp>
          <p:nvSpPr>
            <p:cNvPr id="45087" name="TextBox 6"/>
            <p:cNvSpPr txBox="1"/>
            <p:nvPr/>
          </p:nvSpPr>
          <p:spPr>
            <a:xfrm>
              <a:off x="6327223" y="2373233"/>
              <a:ext cx="465921" cy="49244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3200" dirty="0">
                  <a:solidFill>
                    <a:schemeClr val="accent3">
                      <a:lumMod val="50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5088" name="文本框 23"/>
            <p:cNvSpPr txBox="1"/>
            <p:nvPr/>
          </p:nvSpPr>
          <p:spPr>
            <a:xfrm>
              <a:off x="6242320" y="2789551"/>
              <a:ext cx="579005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800" b="1" dirty="0">
                  <a:solidFill>
                    <a:srgbClr val="818181"/>
                  </a:solidFill>
                  <a:latin typeface="Leelawadee" panose="020B0502040204020203" pitchFamily="34" charset="-34"/>
                  <a:ea typeface="Leelawadee" panose="020B0502040204020203" pitchFamily="34" charset="-34"/>
                </a:rPr>
                <a:t>OPTION</a:t>
              </a:r>
              <a:endParaRPr lang="zh-CN" altLang="en-US" sz="800" b="1" dirty="0">
                <a:solidFill>
                  <a:srgbClr val="818181"/>
                </a:solidFill>
                <a:latin typeface="Leelawadee" panose="020B0502040204020203" pitchFamily="34" charset="-34"/>
                <a:ea typeface="Leelawadee" panose="020B0502040204020203" pitchFamily="34" charset="-34"/>
              </a:endParaRPr>
            </a:p>
          </p:txBody>
        </p:sp>
      </p:grpSp>
      <p:grpSp>
        <p:nvGrpSpPr>
          <p:cNvPr id="45089" name="组合 45088"/>
          <p:cNvGrpSpPr/>
          <p:nvPr/>
        </p:nvGrpSpPr>
        <p:grpSpPr>
          <a:xfrm>
            <a:off x="846792" y="3879868"/>
            <a:ext cx="579438" cy="625475"/>
            <a:chOff x="6242320" y="1105727"/>
            <a:chExt cx="579005" cy="626656"/>
          </a:xfrm>
        </p:grpSpPr>
        <p:sp>
          <p:nvSpPr>
            <p:cNvPr id="45090" name="TextBox 6"/>
            <p:cNvSpPr txBox="1"/>
            <p:nvPr/>
          </p:nvSpPr>
          <p:spPr>
            <a:xfrm>
              <a:off x="6327224" y="1105727"/>
              <a:ext cx="448425" cy="49244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3200" dirty="0">
                  <a:solidFill>
                    <a:schemeClr val="accent6">
                      <a:lumMod val="5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5091" name="文本框 22"/>
            <p:cNvSpPr txBox="1"/>
            <p:nvPr/>
          </p:nvSpPr>
          <p:spPr>
            <a:xfrm>
              <a:off x="6242320" y="1516939"/>
              <a:ext cx="579005" cy="21544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eaLnBrk="1" hangingPunct="1">
                <a:lnSpc>
                  <a:spcPct val="100000"/>
                </a:lnSpc>
              </a:pPr>
              <a:r>
                <a:rPr lang="en-US" altLang="zh-CN" sz="800" b="1" dirty="0">
                  <a:solidFill>
                    <a:srgbClr val="818181"/>
                  </a:solidFill>
                  <a:latin typeface="Leelawadee" panose="020B0502040204020203" pitchFamily="34" charset="-34"/>
                  <a:ea typeface="Leelawadee" panose="020B0502040204020203" pitchFamily="34" charset="-34"/>
                </a:rPr>
                <a:t>OPTION</a:t>
              </a:r>
              <a:endParaRPr lang="zh-CN" altLang="en-US" sz="800" b="1" dirty="0">
                <a:solidFill>
                  <a:srgbClr val="818181"/>
                </a:solidFill>
                <a:latin typeface="Leelawadee" panose="020B0502040204020203" pitchFamily="34" charset="-34"/>
                <a:ea typeface="Leelawadee" panose="020B0502040204020203" pitchFamily="34" charset="-34"/>
              </a:endParaRPr>
            </a:p>
          </p:txBody>
        </p:sp>
      </p:grpSp>
      <p:cxnSp>
        <p:nvCxnSpPr>
          <p:cNvPr id="45093" name="直接连接符 45092"/>
          <p:cNvCxnSpPr/>
          <p:nvPr/>
        </p:nvCxnSpPr>
        <p:spPr>
          <a:xfrm>
            <a:off x="1619672" y="4450158"/>
            <a:ext cx="424847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94" name="直接连接符 45093"/>
          <p:cNvCxnSpPr/>
          <p:nvPr/>
        </p:nvCxnSpPr>
        <p:spPr>
          <a:xfrm>
            <a:off x="1619672" y="5458270"/>
            <a:ext cx="4248472" cy="0"/>
          </a:xfrm>
          <a:prstGeom prst="line">
            <a:avLst/>
          </a:prstGeom>
          <a:ln w="6350">
            <a:solidFill>
              <a:srgbClr val="3333C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035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02290"/>
            <a:ext cx="8785225" cy="5495360"/>
          </a:xfrm>
        </p:spPr>
        <p:txBody>
          <a:bodyPr vert="horz" wrap="square" lIns="91440" tIns="45720" rIns="91440" bIns="45720" anchor="t" anchorCtr="0"/>
          <a:lstStyle/>
          <a:p>
            <a:pPr lvl="1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物理结构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顺序存储结构：借助元素在存储器中的相对位置来表示数据元素间的逻辑关系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链式存储结构：借助指示元素存储地址的指针表示数据元素间的逻辑关系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46112" name="Group 32"/>
          <p:cNvGrpSpPr/>
          <p:nvPr/>
        </p:nvGrpSpPr>
        <p:grpSpPr>
          <a:xfrm>
            <a:off x="5289233" y="1557338"/>
            <a:ext cx="3024187" cy="4521200"/>
            <a:chOff x="1887" y="990"/>
            <a:chExt cx="1905" cy="2848"/>
          </a:xfrm>
        </p:grpSpPr>
        <p:sp>
          <p:nvSpPr>
            <p:cNvPr id="23560" name="Rectangle 3"/>
            <p:cNvSpPr>
              <a:spLocks noChangeArrowheads="1"/>
            </p:cNvSpPr>
            <p:nvPr/>
          </p:nvSpPr>
          <p:spPr bwMode="auto">
            <a:xfrm>
              <a:off x="2952" y="3411"/>
              <a:ext cx="816" cy="4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元素</a:t>
              </a: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n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23561" name="Rectangle 4"/>
            <p:cNvSpPr>
              <a:spLocks noChangeArrowheads="1"/>
            </p:cNvSpPr>
            <p:nvPr/>
          </p:nvSpPr>
          <p:spPr bwMode="auto">
            <a:xfrm>
              <a:off x="2952" y="2985"/>
              <a:ext cx="816" cy="4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……..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23562" name="Rectangle 5"/>
            <p:cNvSpPr>
              <a:spLocks noChangeArrowheads="1"/>
            </p:cNvSpPr>
            <p:nvPr/>
          </p:nvSpPr>
          <p:spPr bwMode="auto">
            <a:xfrm>
              <a:off x="2952" y="2558"/>
              <a:ext cx="816" cy="4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元素</a:t>
              </a: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i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23563" name="Rectangle 6"/>
            <p:cNvSpPr>
              <a:spLocks noChangeArrowheads="1"/>
            </p:cNvSpPr>
            <p:nvPr/>
          </p:nvSpPr>
          <p:spPr bwMode="auto">
            <a:xfrm>
              <a:off x="2952" y="2131"/>
              <a:ext cx="816" cy="4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……..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23564" name="Rectangle 7"/>
            <p:cNvSpPr>
              <a:spLocks noChangeArrowheads="1"/>
            </p:cNvSpPr>
            <p:nvPr/>
          </p:nvSpPr>
          <p:spPr bwMode="auto">
            <a:xfrm>
              <a:off x="2952" y="1705"/>
              <a:ext cx="816" cy="4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元素</a:t>
              </a: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2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23565" name="Rectangle 8"/>
            <p:cNvSpPr>
              <a:spLocks noChangeArrowheads="1"/>
            </p:cNvSpPr>
            <p:nvPr/>
          </p:nvSpPr>
          <p:spPr bwMode="auto">
            <a:xfrm>
              <a:off x="2952" y="1278"/>
              <a:ext cx="816" cy="4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元素</a:t>
              </a: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  <a:sym typeface="+mn-ea"/>
                </a:rPr>
                <a:t>1</a:t>
              </a:r>
              <a:endPara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  <p:sp>
          <p:nvSpPr>
            <p:cNvPr id="28691" name="Line 9"/>
            <p:cNvSpPr/>
            <p:nvPr/>
          </p:nvSpPr>
          <p:spPr>
            <a:xfrm>
              <a:off x="2952" y="1278"/>
              <a:ext cx="81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2" name="Line 10"/>
            <p:cNvSpPr/>
            <p:nvPr/>
          </p:nvSpPr>
          <p:spPr>
            <a:xfrm>
              <a:off x="2952" y="1705"/>
              <a:ext cx="81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Line 11"/>
            <p:cNvSpPr/>
            <p:nvPr/>
          </p:nvSpPr>
          <p:spPr>
            <a:xfrm>
              <a:off x="2952" y="2131"/>
              <a:ext cx="81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Line 12"/>
            <p:cNvSpPr/>
            <p:nvPr/>
          </p:nvSpPr>
          <p:spPr>
            <a:xfrm>
              <a:off x="2952" y="2558"/>
              <a:ext cx="81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5" name="Line 13"/>
            <p:cNvSpPr/>
            <p:nvPr/>
          </p:nvSpPr>
          <p:spPr>
            <a:xfrm>
              <a:off x="2952" y="2985"/>
              <a:ext cx="81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6" name="Line 14"/>
            <p:cNvSpPr/>
            <p:nvPr/>
          </p:nvSpPr>
          <p:spPr>
            <a:xfrm>
              <a:off x="2952" y="3411"/>
              <a:ext cx="816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7" name="Line 15"/>
            <p:cNvSpPr/>
            <p:nvPr/>
          </p:nvSpPr>
          <p:spPr>
            <a:xfrm>
              <a:off x="2952" y="3838"/>
              <a:ext cx="81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8" name="Line 16"/>
            <p:cNvSpPr/>
            <p:nvPr/>
          </p:nvSpPr>
          <p:spPr>
            <a:xfrm>
              <a:off x="2952" y="1278"/>
              <a:ext cx="0" cy="256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9" name="Line 17"/>
            <p:cNvSpPr/>
            <p:nvPr/>
          </p:nvSpPr>
          <p:spPr>
            <a:xfrm>
              <a:off x="3768" y="1278"/>
              <a:ext cx="0" cy="256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0" name="Text Box 18"/>
            <p:cNvSpPr txBox="1"/>
            <p:nvPr/>
          </p:nvSpPr>
          <p:spPr>
            <a:xfrm>
              <a:off x="1932" y="1289"/>
              <a:ext cx="480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Lo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701" name="Text Box 19"/>
            <p:cNvSpPr txBox="1"/>
            <p:nvPr/>
          </p:nvSpPr>
          <p:spPr>
            <a:xfrm>
              <a:off x="1940" y="1701"/>
              <a:ext cx="67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Lo+m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702" name="Text Box 20"/>
            <p:cNvSpPr txBox="1"/>
            <p:nvPr/>
          </p:nvSpPr>
          <p:spPr>
            <a:xfrm>
              <a:off x="1933" y="2562"/>
              <a:ext cx="12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Lo+(i-1)*m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703" name="Text Box 21"/>
            <p:cNvSpPr txBox="1"/>
            <p:nvPr/>
          </p:nvSpPr>
          <p:spPr>
            <a:xfrm>
              <a:off x="1887" y="3399"/>
              <a:ext cx="1200" cy="29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Lo+(n-1)*m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704" name="Text Box 22"/>
            <p:cNvSpPr txBox="1"/>
            <p:nvPr/>
          </p:nvSpPr>
          <p:spPr>
            <a:xfrm>
              <a:off x="1920" y="990"/>
              <a:ext cx="98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存储地址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705" name="Text Box 23"/>
            <p:cNvSpPr txBox="1"/>
            <p:nvPr/>
          </p:nvSpPr>
          <p:spPr>
            <a:xfrm>
              <a:off x="2880" y="990"/>
              <a:ext cx="912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存储内容</a:t>
              </a: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581" name="Line 24"/>
            <p:cNvSpPr>
              <a:spLocks noChangeShapeType="1"/>
            </p:cNvSpPr>
            <p:nvPr/>
          </p:nvSpPr>
          <p:spPr bwMode="auto">
            <a:xfrm flipH="1">
              <a:off x="1896" y="1710"/>
              <a:ext cx="1056" cy="0"/>
            </a:xfrm>
            <a:prstGeom prst="line">
              <a:avLst/>
            </a:prstGeom>
            <a:noFill/>
            <a:ln w="25400">
              <a:solidFill>
                <a:schemeClr val="tx2">
                  <a:lumMod val="50000"/>
                </a:schemeClr>
              </a:solidFill>
              <a:prstDash val="sysDot"/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82" name="Line 25"/>
            <p:cNvSpPr>
              <a:spLocks noChangeShapeType="1"/>
            </p:cNvSpPr>
            <p:nvPr/>
          </p:nvSpPr>
          <p:spPr bwMode="auto">
            <a:xfrm flipH="1">
              <a:off x="1896" y="2142"/>
              <a:ext cx="1056" cy="0"/>
            </a:xfrm>
            <a:prstGeom prst="line">
              <a:avLst/>
            </a:prstGeom>
            <a:noFill/>
            <a:ln w="25400">
              <a:solidFill>
                <a:schemeClr val="tx2">
                  <a:lumMod val="50000"/>
                </a:schemeClr>
              </a:solidFill>
              <a:prstDash val="sysDot"/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83" name="Line 26"/>
            <p:cNvSpPr>
              <a:spLocks noChangeShapeType="1"/>
            </p:cNvSpPr>
            <p:nvPr/>
          </p:nvSpPr>
          <p:spPr bwMode="auto">
            <a:xfrm flipH="1">
              <a:off x="1896" y="3006"/>
              <a:ext cx="1056" cy="0"/>
            </a:xfrm>
            <a:prstGeom prst="line">
              <a:avLst/>
            </a:prstGeom>
            <a:noFill/>
            <a:ln w="25400">
              <a:solidFill>
                <a:schemeClr val="tx2">
                  <a:lumMod val="50000"/>
                </a:schemeClr>
              </a:solidFill>
              <a:prstDash val="sysDot"/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584" name="Line 27"/>
            <p:cNvSpPr>
              <a:spLocks noChangeShapeType="1"/>
            </p:cNvSpPr>
            <p:nvPr/>
          </p:nvSpPr>
          <p:spPr bwMode="auto">
            <a:xfrm flipH="1">
              <a:off x="1896" y="3822"/>
              <a:ext cx="1056" cy="0"/>
            </a:xfrm>
            <a:prstGeom prst="line">
              <a:avLst/>
            </a:prstGeom>
            <a:noFill/>
            <a:ln w="25400">
              <a:solidFill>
                <a:schemeClr val="tx2">
                  <a:lumMod val="50000"/>
                </a:schemeClr>
              </a:solidFill>
              <a:prstDash val="sysDot"/>
              <a:round/>
            </a:ln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6110" name="Text Box 28"/>
          <p:cNvSpPr txBox="1"/>
          <p:nvPr/>
        </p:nvSpPr>
        <p:spPr>
          <a:xfrm>
            <a:off x="5274945" y="6094095"/>
            <a:ext cx="328168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</a:rPr>
              <a:t>Loc(i) = Lo+(i-1)*m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113" name="Text Box 33"/>
          <p:cNvSpPr txBox="1"/>
          <p:nvPr/>
        </p:nvSpPr>
        <p:spPr>
          <a:xfrm>
            <a:off x="611188" y="1168400"/>
            <a:ext cx="24479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ea typeface="宋体" panose="02010600030101010101" pitchFamily="2" charset="-122"/>
              </a:rPr>
              <a:t>工资表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6313170" y="2044700"/>
            <a:ext cx="592138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>
            <a:off x="6317933" y="2705100"/>
            <a:ext cx="592138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6332220" y="4060825"/>
            <a:ext cx="59372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6322695" y="4748213"/>
            <a:ext cx="592138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332220" y="5414963"/>
            <a:ext cx="592138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图片 6" descr="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540" y="1628775"/>
            <a:ext cx="4726305" cy="34664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63210" y="1087755"/>
            <a:ext cx="31648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Calibri" panose="020F0502020204030204" pitchFamily="34" charset="0"/>
                <a:sym typeface="+mn-ea"/>
              </a:rPr>
              <a:t>顺序存储</a:t>
            </a:r>
            <a:endParaRPr lang="zh-CN" altLang="en-US" sz="2400" b="1" dirty="0">
              <a:solidFill>
                <a:srgbClr val="0000FF"/>
              </a:solidFill>
              <a:latin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93251" name="Group 35"/>
          <p:cNvGraphicFramePr>
            <a:graphicFrameLocks noGrp="1"/>
          </p:cNvGraphicFramePr>
          <p:nvPr/>
        </p:nvGraphicFramePr>
        <p:xfrm>
          <a:off x="1792288" y="1628775"/>
          <a:ext cx="6019800" cy="3627439"/>
        </p:xfrm>
        <a:graphic>
          <a:graphicData uri="http://schemas.openxmlformats.org/drawingml/2006/table">
            <a:tbl>
              <a:tblPr/>
              <a:tblGrid>
                <a:gridCol w="1955800"/>
                <a:gridCol w="2387600"/>
                <a:gridCol w="16764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存储地址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存储内容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指针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1345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元素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1346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元素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∧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…….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……..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…….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1400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元素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1536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…….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  ……..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…….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1536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元素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1346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495550" y="5538788"/>
            <a:ext cx="1828800" cy="455612"/>
            <a:chOff x="3930" y="8723"/>
            <a:chExt cx="2880" cy="717"/>
          </a:xfrm>
        </p:grpSpPr>
        <p:sp>
          <p:nvSpPr>
            <p:cNvPr id="24580" name="Rectangle 2"/>
            <p:cNvSpPr>
              <a:spLocks noChangeArrowheads="1"/>
            </p:cNvSpPr>
            <p:nvPr/>
          </p:nvSpPr>
          <p:spPr bwMode="auto">
            <a:xfrm>
              <a:off x="5490" y="8723"/>
              <a:ext cx="1320" cy="71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仿宋_GB2312" panose="02010609030101010101" pitchFamily="49" charset="-122"/>
                  <a:cs typeface="+mn-cs"/>
                  <a:sym typeface="+mn-ea"/>
                </a:rPr>
                <a:t>1536</a:t>
              </a:r>
              <a:endPara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仿宋_GB2312" panose="02010609030101010101" pitchFamily="49" charset="-122"/>
                <a:cs typeface="+mn-cs"/>
                <a:sym typeface="+mn-ea"/>
              </a:endParaRPr>
            </a:p>
          </p:txBody>
        </p:sp>
        <p:sp>
          <p:nvSpPr>
            <p:cNvPr id="24581" name="Rectangle 3"/>
            <p:cNvSpPr>
              <a:spLocks noChangeArrowheads="1"/>
            </p:cNvSpPr>
            <p:nvPr/>
          </p:nvSpPr>
          <p:spPr bwMode="auto">
            <a:xfrm>
              <a:off x="3930" y="8723"/>
              <a:ext cx="1560" cy="7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楷体_GB2312" pitchFamily="1" charset="-122"/>
                  <a:cs typeface="+mn-cs"/>
                  <a:sym typeface="+mn-ea"/>
                </a:rPr>
                <a:t>元素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楷体_GB2312" pitchFamily="1" charset="-122"/>
                  <a:cs typeface="+mn-cs"/>
                  <a:sym typeface="+mn-ea"/>
                </a:rPr>
                <a:t>2</a:t>
              </a: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24582" name="Line 4"/>
            <p:cNvSpPr>
              <a:spLocks noChangeShapeType="1"/>
            </p:cNvSpPr>
            <p:nvPr/>
          </p:nvSpPr>
          <p:spPr bwMode="auto">
            <a:xfrm>
              <a:off x="3930" y="8723"/>
              <a:ext cx="28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83" name="Line 5"/>
            <p:cNvSpPr>
              <a:spLocks noChangeShapeType="1"/>
            </p:cNvSpPr>
            <p:nvPr/>
          </p:nvSpPr>
          <p:spPr bwMode="auto">
            <a:xfrm>
              <a:off x="3930" y="9440"/>
              <a:ext cx="28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84" name="Line 6"/>
            <p:cNvSpPr>
              <a:spLocks noChangeShapeType="1"/>
            </p:cNvSpPr>
            <p:nvPr/>
          </p:nvSpPr>
          <p:spPr bwMode="auto">
            <a:xfrm>
              <a:off x="3930" y="8723"/>
              <a:ext cx="0" cy="71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85" name="Line 7"/>
            <p:cNvSpPr>
              <a:spLocks noChangeShapeType="1"/>
            </p:cNvSpPr>
            <p:nvPr/>
          </p:nvSpPr>
          <p:spPr bwMode="auto">
            <a:xfrm>
              <a:off x="5490" y="8723"/>
              <a:ext cx="0" cy="7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86" name="Line 8"/>
            <p:cNvSpPr>
              <a:spLocks noChangeShapeType="1"/>
            </p:cNvSpPr>
            <p:nvPr/>
          </p:nvSpPr>
          <p:spPr bwMode="auto">
            <a:xfrm>
              <a:off x="6793" y="8723"/>
              <a:ext cx="0" cy="71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3850" y="5540375"/>
            <a:ext cx="1828800" cy="455613"/>
            <a:chOff x="510" y="8725"/>
            <a:chExt cx="2880" cy="718"/>
          </a:xfrm>
        </p:grpSpPr>
        <p:sp>
          <p:nvSpPr>
            <p:cNvPr id="24587" name="Rectangle 9"/>
            <p:cNvSpPr>
              <a:spLocks noChangeArrowheads="1"/>
            </p:cNvSpPr>
            <p:nvPr/>
          </p:nvSpPr>
          <p:spPr bwMode="auto">
            <a:xfrm>
              <a:off x="2070" y="8725"/>
              <a:ext cx="1320" cy="718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仿宋_GB2312" panose="02010609030101010101" pitchFamily="49" charset="-122"/>
                  <a:cs typeface="+mn-cs"/>
                  <a:sym typeface="+mn-ea"/>
                </a:rPr>
                <a:t>1400</a:t>
              </a:r>
              <a:endPara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仿宋_GB2312" panose="02010609030101010101" pitchFamily="49" charset="-122"/>
                <a:cs typeface="+mn-cs"/>
                <a:sym typeface="+mn-ea"/>
              </a:endParaRPr>
            </a:p>
          </p:txBody>
        </p:sp>
        <p:sp>
          <p:nvSpPr>
            <p:cNvPr id="24588" name="Rectangle 10"/>
            <p:cNvSpPr>
              <a:spLocks noChangeArrowheads="1"/>
            </p:cNvSpPr>
            <p:nvPr/>
          </p:nvSpPr>
          <p:spPr bwMode="auto">
            <a:xfrm>
              <a:off x="510" y="8725"/>
              <a:ext cx="1560" cy="7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楷体_GB2312" pitchFamily="1" charset="-122"/>
                  <a:cs typeface="+mn-cs"/>
                  <a:sym typeface="+mn-ea"/>
                </a:rPr>
                <a:t>元素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楷体_GB2312" pitchFamily="1" charset="-122"/>
                  <a:cs typeface="+mn-cs"/>
                  <a:sym typeface="+mn-ea"/>
                </a:rPr>
                <a:t>1</a:t>
              </a: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24589" name="Line 11"/>
            <p:cNvSpPr>
              <a:spLocks noChangeShapeType="1"/>
            </p:cNvSpPr>
            <p:nvPr/>
          </p:nvSpPr>
          <p:spPr bwMode="auto">
            <a:xfrm>
              <a:off x="510" y="8725"/>
              <a:ext cx="28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90" name="Line 12"/>
            <p:cNvSpPr>
              <a:spLocks noChangeShapeType="1"/>
            </p:cNvSpPr>
            <p:nvPr/>
          </p:nvSpPr>
          <p:spPr bwMode="auto">
            <a:xfrm>
              <a:off x="510" y="9443"/>
              <a:ext cx="28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91" name="Line 13"/>
            <p:cNvSpPr>
              <a:spLocks noChangeShapeType="1"/>
            </p:cNvSpPr>
            <p:nvPr/>
          </p:nvSpPr>
          <p:spPr bwMode="auto">
            <a:xfrm>
              <a:off x="510" y="8725"/>
              <a:ext cx="0" cy="71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92" name="Line 14"/>
            <p:cNvSpPr>
              <a:spLocks noChangeShapeType="1"/>
            </p:cNvSpPr>
            <p:nvPr/>
          </p:nvSpPr>
          <p:spPr bwMode="auto">
            <a:xfrm>
              <a:off x="2070" y="8725"/>
              <a:ext cx="0" cy="71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93" name="Line 15"/>
            <p:cNvSpPr>
              <a:spLocks noChangeShapeType="1"/>
            </p:cNvSpPr>
            <p:nvPr/>
          </p:nvSpPr>
          <p:spPr bwMode="auto">
            <a:xfrm>
              <a:off x="3390" y="8725"/>
              <a:ext cx="0" cy="71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94238" y="5538788"/>
            <a:ext cx="1828800" cy="457200"/>
            <a:chOff x="7393" y="8723"/>
            <a:chExt cx="2880" cy="720"/>
          </a:xfrm>
        </p:grpSpPr>
        <p:sp>
          <p:nvSpPr>
            <p:cNvPr id="24594" name="Rectangle 16"/>
            <p:cNvSpPr>
              <a:spLocks noChangeArrowheads="1"/>
            </p:cNvSpPr>
            <p:nvPr/>
          </p:nvSpPr>
          <p:spPr bwMode="auto">
            <a:xfrm>
              <a:off x="8953" y="8723"/>
              <a:ext cx="1320" cy="72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仿宋_GB2312" panose="02010609030101010101" pitchFamily="49" charset="-122"/>
                  <a:cs typeface="+mn-cs"/>
                  <a:sym typeface="+mn-ea"/>
                </a:rPr>
                <a:t>1346</a:t>
              </a:r>
              <a:endPara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仿宋_GB2312" panose="02010609030101010101" pitchFamily="49" charset="-122"/>
                <a:cs typeface="+mn-cs"/>
                <a:sym typeface="+mn-ea"/>
              </a:endParaRPr>
            </a:p>
          </p:txBody>
        </p:sp>
        <p:sp>
          <p:nvSpPr>
            <p:cNvPr id="24595" name="Rectangle 17"/>
            <p:cNvSpPr>
              <a:spLocks noChangeArrowheads="1"/>
            </p:cNvSpPr>
            <p:nvPr/>
          </p:nvSpPr>
          <p:spPr bwMode="auto">
            <a:xfrm>
              <a:off x="7393" y="8723"/>
              <a:ext cx="1560" cy="7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楷体_GB2312" pitchFamily="1" charset="-122"/>
                  <a:cs typeface="+mn-cs"/>
                  <a:sym typeface="+mn-ea"/>
                </a:rPr>
                <a:t>元素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楷体_GB2312" pitchFamily="1" charset="-122"/>
                  <a:cs typeface="+mn-cs"/>
                  <a:sym typeface="+mn-ea"/>
                </a:rPr>
                <a:t>3</a:t>
              </a: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24596" name="Line 18"/>
            <p:cNvSpPr>
              <a:spLocks noChangeShapeType="1"/>
            </p:cNvSpPr>
            <p:nvPr/>
          </p:nvSpPr>
          <p:spPr bwMode="auto">
            <a:xfrm>
              <a:off x="7393" y="8723"/>
              <a:ext cx="28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97" name="Line 19"/>
            <p:cNvSpPr>
              <a:spLocks noChangeShapeType="1"/>
            </p:cNvSpPr>
            <p:nvPr/>
          </p:nvSpPr>
          <p:spPr bwMode="auto">
            <a:xfrm>
              <a:off x="7393" y="9443"/>
              <a:ext cx="28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98" name="Line 20"/>
            <p:cNvSpPr>
              <a:spLocks noChangeShapeType="1"/>
            </p:cNvSpPr>
            <p:nvPr/>
          </p:nvSpPr>
          <p:spPr bwMode="auto">
            <a:xfrm>
              <a:off x="7393" y="8723"/>
              <a:ext cx="0" cy="7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599" name="Line 21"/>
            <p:cNvSpPr>
              <a:spLocks noChangeShapeType="1"/>
            </p:cNvSpPr>
            <p:nvPr/>
          </p:nvSpPr>
          <p:spPr bwMode="auto">
            <a:xfrm>
              <a:off x="8953" y="8723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00" name="Line 22"/>
            <p:cNvSpPr>
              <a:spLocks noChangeShapeType="1"/>
            </p:cNvSpPr>
            <p:nvPr/>
          </p:nvSpPr>
          <p:spPr bwMode="auto">
            <a:xfrm>
              <a:off x="10273" y="8723"/>
              <a:ext cx="0" cy="7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04038" y="5538788"/>
            <a:ext cx="1828800" cy="455612"/>
            <a:chOff x="10873" y="8723"/>
            <a:chExt cx="2880" cy="717"/>
          </a:xfrm>
        </p:grpSpPr>
        <p:sp>
          <p:nvSpPr>
            <p:cNvPr id="24601" name="Rectangle 23"/>
            <p:cNvSpPr>
              <a:spLocks noChangeArrowheads="1"/>
            </p:cNvSpPr>
            <p:nvPr/>
          </p:nvSpPr>
          <p:spPr bwMode="auto">
            <a:xfrm>
              <a:off x="12433" y="8723"/>
              <a:ext cx="1320" cy="71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仿宋_GB2312" panose="02010609030101010101" pitchFamily="49" charset="-122"/>
                  <a:cs typeface="+mn-cs"/>
                  <a:sym typeface="+mn-ea"/>
                </a:rPr>
                <a:t> ∧</a:t>
              </a:r>
              <a:endPara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仿宋_GB2312" panose="02010609030101010101" pitchFamily="49" charset="-122"/>
                <a:cs typeface="+mn-cs"/>
                <a:sym typeface="+mn-ea"/>
              </a:endParaRPr>
            </a:p>
          </p:txBody>
        </p:sp>
        <p:sp>
          <p:nvSpPr>
            <p:cNvPr id="24602" name="Rectangle 24"/>
            <p:cNvSpPr>
              <a:spLocks noChangeArrowheads="1"/>
            </p:cNvSpPr>
            <p:nvPr/>
          </p:nvSpPr>
          <p:spPr bwMode="auto">
            <a:xfrm>
              <a:off x="10873" y="8723"/>
              <a:ext cx="1560" cy="7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楷体_GB2312" pitchFamily="1" charset="-122"/>
                  <a:cs typeface="+mn-cs"/>
                  <a:sym typeface="+mn-ea"/>
                </a:rPr>
                <a:t>元素</a:t>
              </a: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楷体_GB2312" pitchFamily="1" charset="-122"/>
                  <a:cs typeface="+mn-cs"/>
                  <a:sym typeface="+mn-ea"/>
                </a:rPr>
                <a:t>4</a:t>
              </a: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楷体_GB2312" pitchFamily="1" charset="-122"/>
                <a:cs typeface="+mn-cs"/>
                <a:sym typeface="+mn-ea"/>
              </a:endParaRPr>
            </a:p>
          </p:txBody>
        </p:sp>
        <p:sp>
          <p:nvSpPr>
            <p:cNvPr id="24603" name="Line 25"/>
            <p:cNvSpPr>
              <a:spLocks noChangeShapeType="1"/>
            </p:cNvSpPr>
            <p:nvPr/>
          </p:nvSpPr>
          <p:spPr bwMode="auto">
            <a:xfrm>
              <a:off x="10873" y="8723"/>
              <a:ext cx="28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04" name="Line 26"/>
            <p:cNvSpPr>
              <a:spLocks noChangeShapeType="1"/>
            </p:cNvSpPr>
            <p:nvPr/>
          </p:nvSpPr>
          <p:spPr bwMode="auto">
            <a:xfrm>
              <a:off x="10873" y="9440"/>
              <a:ext cx="288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05" name="Line 27"/>
            <p:cNvSpPr>
              <a:spLocks noChangeShapeType="1"/>
            </p:cNvSpPr>
            <p:nvPr/>
          </p:nvSpPr>
          <p:spPr bwMode="auto">
            <a:xfrm>
              <a:off x="10873" y="8723"/>
              <a:ext cx="0" cy="71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06" name="Line 28"/>
            <p:cNvSpPr>
              <a:spLocks noChangeShapeType="1"/>
            </p:cNvSpPr>
            <p:nvPr/>
          </p:nvSpPr>
          <p:spPr bwMode="auto">
            <a:xfrm>
              <a:off x="12433" y="8723"/>
              <a:ext cx="0" cy="7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07" name="Line 29"/>
            <p:cNvSpPr>
              <a:spLocks noChangeShapeType="1"/>
            </p:cNvSpPr>
            <p:nvPr/>
          </p:nvSpPr>
          <p:spPr bwMode="auto">
            <a:xfrm>
              <a:off x="13753" y="8723"/>
              <a:ext cx="0" cy="71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 wrap="none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27715" name="AutoShape 32"/>
          <p:cNvCxnSpPr>
            <a:stCxn id="24587" idx="3"/>
            <a:endCxn id="24581" idx="1"/>
          </p:cNvCxnSpPr>
          <p:nvPr/>
        </p:nvCxnSpPr>
        <p:spPr>
          <a:xfrm flipV="1">
            <a:off x="2152650" y="5767388"/>
            <a:ext cx="342900" cy="1587"/>
          </a:xfrm>
          <a:prstGeom prst="straightConnector1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7716" name="AutoShape 33"/>
          <p:cNvCxnSpPr>
            <a:stCxn id="24580" idx="3"/>
            <a:endCxn id="24595" idx="1"/>
          </p:cNvCxnSpPr>
          <p:nvPr/>
        </p:nvCxnSpPr>
        <p:spPr>
          <a:xfrm>
            <a:off x="4324350" y="5767388"/>
            <a:ext cx="369888" cy="0"/>
          </a:xfrm>
          <a:prstGeom prst="straightConnector1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7717" name="AutoShape 34"/>
          <p:cNvCxnSpPr>
            <a:stCxn id="24594" idx="3"/>
            <a:endCxn id="24602" idx="1"/>
          </p:cNvCxnSpPr>
          <p:nvPr/>
        </p:nvCxnSpPr>
        <p:spPr>
          <a:xfrm>
            <a:off x="6523038" y="5767388"/>
            <a:ext cx="381000" cy="0"/>
          </a:xfrm>
          <a:prstGeom prst="straightConnector1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cxnSp>
      <p:grpSp>
        <p:nvGrpSpPr>
          <p:cNvPr id="8" name="组合 7"/>
          <p:cNvGrpSpPr/>
          <p:nvPr/>
        </p:nvGrpSpPr>
        <p:grpSpPr>
          <a:xfrm>
            <a:off x="425450" y="4076700"/>
            <a:ext cx="990600" cy="1462088"/>
            <a:chOff x="670" y="6420"/>
            <a:chExt cx="1560" cy="2303"/>
          </a:xfrm>
        </p:grpSpPr>
        <p:sp>
          <p:nvSpPr>
            <p:cNvPr id="24608" name="Rectangle 30"/>
            <p:cNvSpPr>
              <a:spLocks noChangeArrowheads="1"/>
            </p:cNvSpPr>
            <p:nvPr/>
          </p:nvSpPr>
          <p:spPr bwMode="auto">
            <a:xfrm>
              <a:off x="670" y="7100"/>
              <a:ext cx="1560" cy="718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仿宋_GB2312" panose="02010609030101010101" pitchFamily="49" charset="-122"/>
                  <a:cs typeface="+mn-cs"/>
                  <a:sym typeface="+mn-ea"/>
                </a:rPr>
                <a:t>1345</a:t>
              </a:r>
              <a:endParaRPr kumimoji="1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仿宋_GB2312" panose="02010609030101010101" pitchFamily="49" charset="-122"/>
                <a:cs typeface="+mn-cs"/>
                <a:sym typeface="+mn-ea"/>
              </a:endParaRPr>
            </a:p>
          </p:txBody>
        </p:sp>
        <p:sp>
          <p:nvSpPr>
            <p:cNvPr id="3" name="Line 71"/>
            <p:cNvSpPr>
              <a:spLocks noChangeShapeType="1"/>
            </p:cNvSpPr>
            <p:nvPr/>
          </p:nvSpPr>
          <p:spPr bwMode="auto">
            <a:xfrm>
              <a:off x="1410" y="7883"/>
              <a:ext cx="0" cy="8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tailEnd type="triangle" w="med" len="med"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647" name="Text Box 72" descr="蓝色砂纸"/>
            <p:cNvSpPr txBox="1">
              <a:spLocks noChangeArrowheads="1"/>
            </p:cNvSpPr>
            <p:nvPr/>
          </p:nvSpPr>
          <p:spPr bwMode="auto">
            <a:xfrm>
              <a:off x="850" y="6420"/>
              <a:ext cx="1220" cy="62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宋体" panose="02010600030101010101" pitchFamily="2" charset="-122"/>
                  <a:cs typeface="+mn-cs"/>
                  <a:sym typeface="+mn-ea"/>
                </a:rPr>
                <a:t>head</a:t>
              </a:r>
              <a:endPara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  <a:sym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779838" y="1628775"/>
            <a:ext cx="4032250" cy="5048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79838" y="2133600"/>
            <a:ext cx="4032250" cy="50323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779838" y="2636838"/>
            <a:ext cx="4032250" cy="5048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779838" y="3716338"/>
            <a:ext cx="4032250" cy="5048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779838" y="4724400"/>
            <a:ext cx="4032250" cy="5048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数据结构常见的运算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4505" y="1988840"/>
            <a:ext cx="7981951" cy="1911348"/>
            <a:chOff x="538973" y="3933056"/>
            <a:chExt cx="7982771" cy="1910743"/>
          </a:xfrm>
        </p:grpSpPr>
        <p:sp>
          <p:nvSpPr>
            <p:cNvPr id="4" name="Freeform 5"/>
            <p:cNvSpPr>
              <a:spLocks noEditPoints="1"/>
            </p:cNvSpPr>
            <p:nvPr/>
          </p:nvSpPr>
          <p:spPr>
            <a:xfrm>
              <a:off x="5856673" y="3950173"/>
              <a:ext cx="653469" cy="88754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8" h="145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99"/>
                    <a:pt x="54" y="145"/>
                    <a:pt x="54" y="145"/>
                  </a:cubicBezTo>
                  <a:cubicBezTo>
                    <a:pt x="54" y="145"/>
                    <a:pt x="108" y="99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54" y="97"/>
                  </a:moveTo>
                  <a:cubicBezTo>
                    <a:pt x="29" y="97"/>
                    <a:pt x="9" y="77"/>
                    <a:pt x="9" y="53"/>
                  </a:cubicBezTo>
                  <a:cubicBezTo>
                    <a:pt x="9" y="28"/>
                    <a:pt x="29" y="8"/>
                    <a:pt x="54" y="8"/>
                  </a:cubicBezTo>
                  <a:cubicBezTo>
                    <a:pt x="79" y="8"/>
                    <a:pt x="99" y="28"/>
                    <a:pt x="99" y="53"/>
                  </a:cubicBezTo>
                  <a:cubicBezTo>
                    <a:pt x="99" y="77"/>
                    <a:pt x="79" y="97"/>
                    <a:pt x="54" y="97"/>
                  </a:cubicBezTo>
                  <a:close/>
                </a:path>
              </a:pathLst>
            </a:custGeom>
            <a:solidFill>
              <a:srgbClr val="4C6062">
                <a:alpha val="100000"/>
              </a:srgb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Freeform 10"/>
            <p:cNvSpPr>
              <a:spLocks noEditPoints="1"/>
            </p:cNvSpPr>
            <p:nvPr/>
          </p:nvSpPr>
          <p:spPr bwMode="auto">
            <a:xfrm>
              <a:off x="4190599" y="3933056"/>
              <a:ext cx="658881" cy="887130"/>
            </a:xfrm>
            <a:custGeom>
              <a:avLst/>
              <a:gdLst>
                <a:gd name="T0" fmla="*/ 55 w 109"/>
                <a:gd name="T1" fmla="*/ 0 h 145"/>
                <a:gd name="T2" fmla="*/ 0 w 109"/>
                <a:gd name="T3" fmla="*/ 54 h 145"/>
                <a:gd name="T4" fmla="*/ 55 w 109"/>
                <a:gd name="T5" fmla="*/ 145 h 145"/>
                <a:gd name="T6" fmla="*/ 109 w 109"/>
                <a:gd name="T7" fmla="*/ 54 h 145"/>
                <a:gd name="T8" fmla="*/ 55 w 109"/>
                <a:gd name="T9" fmla="*/ 0 h 145"/>
                <a:gd name="T10" fmla="*/ 55 w 109"/>
                <a:gd name="T11" fmla="*/ 97 h 145"/>
                <a:gd name="T12" fmla="*/ 10 w 109"/>
                <a:gd name="T13" fmla="*/ 53 h 145"/>
                <a:gd name="T14" fmla="*/ 55 w 109"/>
                <a:gd name="T15" fmla="*/ 8 h 145"/>
                <a:gd name="T16" fmla="*/ 99 w 109"/>
                <a:gd name="T17" fmla="*/ 53 h 145"/>
                <a:gd name="T18" fmla="*/ 55 w 109"/>
                <a:gd name="T19" fmla="*/ 9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45">
                  <a:moveTo>
                    <a:pt x="55" y="0"/>
                  </a:moveTo>
                  <a:cubicBezTo>
                    <a:pt x="25" y="0"/>
                    <a:pt x="0" y="24"/>
                    <a:pt x="0" y="54"/>
                  </a:cubicBezTo>
                  <a:cubicBezTo>
                    <a:pt x="0" y="99"/>
                    <a:pt x="55" y="145"/>
                    <a:pt x="55" y="145"/>
                  </a:cubicBezTo>
                  <a:cubicBezTo>
                    <a:pt x="55" y="145"/>
                    <a:pt x="109" y="99"/>
                    <a:pt x="109" y="54"/>
                  </a:cubicBezTo>
                  <a:cubicBezTo>
                    <a:pt x="109" y="24"/>
                    <a:pt x="85" y="0"/>
                    <a:pt x="55" y="0"/>
                  </a:cubicBezTo>
                  <a:close/>
                  <a:moveTo>
                    <a:pt x="55" y="97"/>
                  </a:moveTo>
                  <a:cubicBezTo>
                    <a:pt x="30" y="97"/>
                    <a:pt x="10" y="77"/>
                    <a:pt x="10" y="53"/>
                  </a:cubicBezTo>
                  <a:cubicBezTo>
                    <a:pt x="10" y="28"/>
                    <a:pt x="30" y="8"/>
                    <a:pt x="55" y="8"/>
                  </a:cubicBezTo>
                  <a:cubicBezTo>
                    <a:pt x="79" y="8"/>
                    <a:pt x="99" y="28"/>
                    <a:pt x="99" y="53"/>
                  </a:cubicBezTo>
                  <a:cubicBezTo>
                    <a:pt x="99" y="77"/>
                    <a:pt x="79" y="97"/>
                    <a:pt x="55" y="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6" name="Freeform 14"/>
            <p:cNvSpPr>
              <a:spLocks noEditPoints="1"/>
            </p:cNvSpPr>
            <p:nvPr/>
          </p:nvSpPr>
          <p:spPr>
            <a:xfrm>
              <a:off x="2514552" y="3951414"/>
              <a:ext cx="658888" cy="88754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145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99"/>
                    <a:pt x="54" y="145"/>
                    <a:pt x="54" y="145"/>
                  </a:cubicBezTo>
                  <a:cubicBezTo>
                    <a:pt x="54" y="145"/>
                    <a:pt x="109" y="99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lose/>
                  <a:moveTo>
                    <a:pt x="54" y="97"/>
                  </a:moveTo>
                  <a:cubicBezTo>
                    <a:pt x="30" y="97"/>
                    <a:pt x="10" y="77"/>
                    <a:pt x="10" y="53"/>
                  </a:cubicBezTo>
                  <a:cubicBezTo>
                    <a:pt x="10" y="28"/>
                    <a:pt x="30" y="8"/>
                    <a:pt x="54" y="8"/>
                  </a:cubicBezTo>
                  <a:cubicBezTo>
                    <a:pt x="79" y="8"/>
                    <a:pt x="99" y="28"/>
                    <a:pt x="99" y="53"/>
                  </a:cubicBezTo>
                  <a:cubicBezTo>
                    <a:pt x="99" y="77"/>
                    <a:pt x="79" y="97"/>
                    <a:pt x="54" y="97"/>
                  </a:cubicBezTo>
                  <a:close/>
                </a:path>
              </a:pathLst>
            </a:custGeom>
            <a:solidFill>
              <a:srgbClr val="EBAC07">
                <a:alpha val="100000"/>
              </a:srgb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Freeform 18"/>
            <p:cNvSpPr>
              <a:spLocks noEditPoints="1"/>
            </p:cNvSpPr>
            <p:nvPr/>
          </p:nvSpPr>
          <p:spPr>
            <a:xfrm>
              <a:off x="979531" y="3975075"/>
              <a:ext cx="653469" cy="88754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8" h="145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99"/>
                    <a:pt x="54" y="145"/>
                    <a:pt x="54" y="145"/>
                  </a:cubicBezTo>
                  <a:cubicBezTo>
                    <a:pt x="54" y="145"/>
                    <a:pt x="108" y="99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  <a:moveTo>
                    <a:pt x="54" y="97"/>
                  </a:moveTo>
                  <a:cubicBezTo>
                    <a:pt x="29" y="97"/>
                    <a:pt x="9" y="77"/>
                    <a:pt x="9" y="53"/>
                  </a:cubicBezTo>
                  <a:cubicBezTo>
                    <a:pt x="9" y="28"/>
                    <a:pt x="29" y="8"/>
                    <a:pt x="54" y="8"/>
                  </a:cubicBezTo>
                  <a:cubicBezTo>
                    <a:pt x="79" y="8"/>
                    <a:pt x="99" y="28"/>
                    <a:pt x="99" y="53"/>
                  </a:cubicBezTo>
                  <a:cubicBezTo>
                    <a:pt x="99" y="77"/>
                    <a:pt x="79" y="97"/>
                    <a:pt x="54" y="97"/>
                  </a:cubicBezTo>
                  <a:close/>
                </a:path>
              </a:pathLst>
            </a:custGeom>
            <a:solidFill>
              <a:srgbClr val="6C4C8F">
                <a:alpha val="100000"/>
              </a:srgb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Rectangle 22"/>
            <p:cNvSpPr/>
            <p:nvPr/>
          </p:nvSpPr>
          <p:spPr>
            <a:xfrm>
              <a:off x="5342763" y="4958232"/>
              <a:ext cx="1671297" cy="59137"/>
            </a:xfrm>
            <a:prstGeom prst="rect">
              <a:avLst/>
            </a:prstGeom>
            <a:solidFill>
              <a:srgbClr val="4C6062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>
                <a:lnSpc>
                  <a:spcPct val="100000"/>
                </a:lnSpc>
              </a:pPr>
              <a:endParaRPr lang="zh-CN" altLang="en-US" sz="2800" dirty="0">
                <a:ea typeface="仿宋_GB2312" panose="02010609030101010101" pitchFamily="49" charset="-122"/>
              </a:endParaRPr>
            </a:p>
          </p:txBody>
        </p:sp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3685722" y="4958255"/>
              <a:ext cx="1576550" cy="587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endParaRPr>
            </a:p>
          </p:txBody>
        </p:sp>
        <p:sp>
          <p:nvSpPr>
            <p:cNvPr id="10" name="Rectangle 24"/>
            <p:cNvSpPr/>
            <p:nvPr/>
          </p:nvSpPr>
          <p:spPr>
            <a:xfrm>
              <a:off x="2185108" y="4958232"/>
              <a:ext cx="1419018" cy="59137"/>
            </a:xfrm>
            <a:prstGeom prst="rect">
              <a:avLst/>
            </a:prstGeom>
            <a:solidFill>
              <a:srgbClr val="EBAC07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>
                <a:lnSpc>
                  <a:spcPct val="100000"/>
                </a:lnSpc>
              </a:pPr>
              <a:endParaRPr lang="zh-CN" altLang="en-US" sz="2800" dirty="0">
                <a:ea typeface="仿宋_GB2312" panose="02010609030101010101" pitchFamily="49" charset="-122"/>
              </a:endParaRPr>
            </a:p>
          </p:txBody>
        </p:sp>
        <p:sp>
          <p:nvSpPr>
            <p:cNvPr id="11" name="Rectangle 25"/>
            <p:cNvSpPr/>
            <p:nvPr/>
          </p:nvSpPr>
          <p:spPr>
            <a:xfrm>
              <a:off x="538973" y="4958232"/>
              <a:ext cx="1559507" cy="59137"/>
            </a:xfrm>
            <a:prstGeom prst="rect">
              <a:avLst/>
            </a:prstGeom>
            <a:solidFill>
              <a:srgbClr val="6C4C8F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>
                <a:lnSpc>
                  <a:spcPct val="100000"/>
                </a:lnSpc>
              </a:pPr>
              <a:endParaRPr lang="zh-CN" altLang="en-US" sz="2800" dirty="0">
                <a:ea typeface="仿宋_GB2312" panose="02010609030101010101" pitchFamily="49" charset="-122"/>
              </a:endParaRPr>
            </a:p>
          </p:txBody>
        </p:sp>
        <p:sp>
          <p:nvSpPr>
            <p:cNvPr id="12" name="文本框 25"/>
            <p:cNvSpPr txBox="1"/>
            <p:nvPr/>
          </p:nvSpPr>
          <p:spPr>
            <a:xfrm>
              <a:off x="1147045" y="4091894"/>
              <a:ext cx="34336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F83003"/>
                  </a:solidFill>
                  <a:latin typeface="微软雅黑" panose="020B0503020204020204" pitchFamily="34" charset="-122"/>
                </a:rPr>
                <a:t>1</a:t>
              </a:r>
              <a:endParaRPr lang="zh-CN" altLang="en-US" sz="2000" dirty="0">
                <a:solidFill>
                  <a:srgbClr val="F83003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" name="文本框 26"/>
            <p:cNvSpPr txBox="1"/>
            <p:nvPr/>
          </p:nvSpPr>
          <p:spPr>
            <a:xfrm>
              <a:off x="2672315" y="4068232"/>
              <a:ext cx="34336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EBAC07"/>
                  </a:solidFill>
                  <a:latin typeface="微软雅黑" panose="020B0503020204020204" pitchFamily="34" charset="-122"/>
                </a:rPr>
                <a:t>2</a:t>
              </a:r>
              <a:endParaRPr lang="zh-CN" altLang="en-US" sz="2000" dirty="0">
                <a:solidFill>
                  <a:srgbClr val="EBAC07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4" name="文本框 27"/>
            <p:cNvSpPr txBox="1"/>
            <p:nvPr/>
          </p:nvSpPr>
          <p:spPr>
            <a:xfrm>
              <a:off x="4348400" y="4049874"/>
              <a:ext cx="34336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A2B932"/>
                  </a:solidFill>
                  <a:latin typeface="微软雅黑" panose="020B0503020204020204" pitchFamily="34" charset="-122"/>
                </a:rPr>
                <a:t>3</a:t>
              </a:r>
              <a:endParaRPr lang="zh-CN" altLang="en-US" sz="2000" dirty="0">
                <a:solidFill>
                  <a:srgbClr val="A2B932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5" name="文本框 28"/>
            <p:cNvSpPr txBox="1"/>
            <p:nvPr/>
          </p:nvSpPr>
          <p:spPr>
            <a:xfrm>
              <a:off x="6011724" y="4109010"/>
              <a:ext cx="34336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4C6062"/>
                  </a:solidFill>
                  <a:latin typeface="微软雅黑" panose="020B0503020204020204" pitchFamily="34" charset="-122"/>
                </a:rPr>
                <a:t>4</a:t>
              </a:r>
              <a:endParaRPr lang="zh-CN" altLang="en-US" sz="2000" dirty="0">
                <a:solidFill>
                  <a:srgbClr val="4C6062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文本框 29"/>
            <p:cNvSpPr txBox="1"/>
            <p:nvPr/>
          </p:nvSpPr>
          <p:spPr>
            <a:xfrm>
              <a:off x="709282" y="5197468"/>
              <a:ext cx="1264039" cy="5810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</a:rPr>
                <a:t>插入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文本框 30"/>
            <p:cNvSpPr txBox="1"/>
            <p:nvPr/>
          </p:nvSpPr>
          <p:spPr>
            <a:xfrm>
              <a:off x="5358740" y="5197468"/>
              <a:ext cx="1671297" cy="5810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</a:rPr>
                <a:t>查找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8" name="文本框 31"/>
            <p:cNvSpPr txBox="1"/>
            <p:nvPr/>
          </p:nvSpPr>
          <p:spPr>
            <a:xfrm>
              <a:off x="2307468" y="5197468"/>
              <a:ext cx="1251206" cy="5810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</a:rPr>
                <a:t>删除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文本框 32"/>
            <p:cNvSpPr txBox="1"/>
            <p:nvPr/>
          </p:nvSpPr>
          <p:spPr>
            <a:xfrm>
              <a:off x="3918580" y="5197468"/>
              <a:ext cx="1227215" cy="58105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</a:rPr>
                <a:t>修改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>
            <a:xfrm>
              <a:off x="7432170" y="3951414"/>
              <a:ext cx="658888" cy="887548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109" h="145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99"/>
                    <a:pt x="54" y="145"/>
                    <a:pt x="54" y="145"/>
                  </a:cubicBezTo>
                  <a:cubicBezTo>
                    <a:pt x="54" y="145"/>
                    <a:pt x="109" y="99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lose/>
                  <a:moveTo>
                    <a:pt x="54" y="97"/>
                  </a:moveTo>
                  <a:cubicBezTo>
                    <a:pt x="30" y="97"/>
                    <a:pt x="10" y="77"/>
                    <a:pt x="10" y="53"/>
                  </a:cubicBezTo>
                  <a:cubicBezTo>
                    <a:pt x="10" y="28"/>
                    <a:pt x="30" y="8"/>
                    <a:pt x="54" y="8"/>
                  </a:cubicBezTo>
                  <a:cubicBezTo>
                    <a:pt x="79" y="8"/>
                    <a:pt x="99" y="28"/>
                    <a:pt x="99" y="53"/>
                  </a:cubicBezTo>
                  <a:cubicBezTo>
                    <a:pt x="99" y="77"/>
                    <a:pt x="79" y="97"/>
                    <a:pt x="54" y="97"/>
                  </a:cubicBezTo>
                  <a:close/>
                </a:path>
              </a:pathLst>
            </a:custGeom>
            <a:solidFill>
              <a:srgbClr val="EBAC07">
                <a:alpha val="100000"/>
              </a:srgb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102726" y="4958232"/>
              <a:ext cx="1419018" cy="59137"/>
            </a:xfrm>
            <a:prstGeom prst="rect">
              <a:avLst/>
            </a:prstGeom>
            <a:solidFill>
              <a:srgbClr val="EBAC07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>
                <a:lnSpc>
                  <a:spcPct val="100000"/>
                </a:lnSpc>
              </a:pPr>
              <a:endParaRPr lang="zh-CN" altLang="en-US" sz="2800" dirty="0">
                <a:ea typeface="仿宋_GB2312" panose="02010609030101010101" pitchFamily="49" charset="-122"/>
              </a:endParaRPr>
            </a:p>
          </p:txBody>
        </p:sp>
        <p:sp>
          <p:nvSpPr>
            <p:cNvPr id="22" name="文本框 31"/>
            <p:cNvSpPr txBox="1"/>
            <p:nvPr/>
          </p:nvSpPr>
          <p:spPr>
            <a:xfrm>
              <a:off x="7203878" y="5197468"/>
              <a:ext cx="1251206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</a:rPr>
                <a:t>排序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23" name="文本框 26"/>
            <p:cNvSpPr txBox="1"/>
            <p:nvPr/>
          </p:nvSpPr>
          <p:spPr>
            <a:xfrm>
              <a:off x="7589932" y="4081247"/>
              <a:ext cx="343364" cy="4001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lvl="0" indent="0" algn="ctr"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EBAC07"/>
                  </a:solidFill>
                  <a:latin typeface="微软雅黑" panose="020B0503020204020204" pitchFamily="34" charset="-122"/>
                </a:rPr>
                <a:t>5</a:t>
              </a:r>
              <a:endParaRPr lang="zh-CN" altLang="en-US" sz="2000" dirty="0">
                <a:solidFill>
                  <a:srgbClr val="EBAC07"/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数据结构的基本概念和术语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1748" name="AutoShape 4"/>
          <p:cNvSpPr/>
          <p:nvPr/>
        </p:nvSpPr>
        <p:spPr>
          <a:xfrm>
            <a:off x="920750" y="2439988"/>
            <a:ext cx="144463" cy="2366962"/>
          </a:xfrm>
          <a:prstGeom prst="leftBrace">
            <a:avLst>
              <a:gd name="adj1" fmla="val 136234"/>
              <a:gd name="adj2" fmla="val 50000"/>
            </a:avLst>
          </a:prstGeom>
          <a:noFill/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9" name="Text Box 5" descr="花岗岩"/>
          <p:cNvSpPr txBox="1"/>
          <p:nvPr/>
        </p:nvSpPr>
        <p:spPr>
          <a:xfrm>
            <a:off x="1022697" y="2230438"/>
            <a:ext cx="252184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数据的逻辑结构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0" name="Text Box 6" descr="花岗岩"/>
          <p:cNvSpPr txBox="1"/>
          <p:nvPr/>
        </p:nvSpPr>
        <p:spPr>
          <a:xfrm>
            <a:off x="1022697" y="3727450"/>
            <a:ext cx="252184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数据的存储结构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1" name="Text Box 7" descr="花岗岩"/>
          <p:cNvSpPr txBox="1"/>
          <p:nvPr/>
        </p:nvSpPr>
        <p:spPr>
          <a:xfrm>
            <a:off x="1136650" y="4591050"/>
            <a:ext cx="6388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数据的运算：插入、删除、修改、查找、排序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2" name="AutoShape 8"/>
          <p:cNvSpPr/>
          <p:nvPr/>
        </p:nvSpPr>
        <p:spPr>
          <a:xfrm>
            <a:off x="3519488" y="3478213"/>
            <a:ext cx="114300" cy="944562"/>
          </a:xfrm>
          <a:prstGeom prst="leftBrace">
            <a:avLst>
              <a:gd name="adj1" fmla="val 68712"/>
              <a:gd name="adj2" fmla="val 50000"/>
            </a:avLst>
          </a:prstGeom>
          <a:noFill/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3" name="AutoShape 9"/>
          <p:cNvSpPr/>
          <p:nvPr/>
        </p:nvSpPr>
        <p:spPr>
          <a:xfrm>
            <a:off x="3535363" y="1706563"/>
            <a:ext cx="169862" cy="1316037"/>
          </a:xfrm>
          <a:prstGeom prst="leftBrace">
            <a:avLst>
              <a:gd name="adj1" fmla="val 40424"/>
              <a:gd name="adj2" fmla="val 49282"/>
            </a:avLst>
          </a:prstGeom>
          <a:noFill/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4" name="AutoShape 10"/>
          <p:cNvSpPr/>
          <p:nvPr/>
        </p:nvSpPr>
        <p:spPr>
          <a:xfrm>
            <a:off x="5292725" y="1217613"/>
            <a:ext cx="147638" cy="989012"/>
          </a:xfrm>
          <a:prstGeom prst="leftBrace">
            <a:avLst>
              <a:gd name="adj1" fmla="val 55700"/>
              <a:gd name="adj2" fmla="val 50000"/>
            </a:avLst>
          </a:prstGeom>
          <a:noFill/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5" name="AutoShape 11"/>
          <p:cNvSpPr/>
          <p:nvPr/>
        </p:nvSpPr>
        <p:spPr>
          <a:xfrm>
            <a:off x="5508625" y="2663825"/>
            <a:ext cx="109538" cy="757238"/>
          </a:xfrm>
          <a:prstGeom prst="leftBrace">
            <a:avLst>
              <a:gd name="adj1" fmla="val 57480"/>
              <a:gd name="adj2" fmla="val 50000"/>
            </a:avLst>
          </a:prstGeom>
          <a:noFill/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6" name="Text Box 12" descr="花岗岩"/>
          <p:cNvSpPr txBox="1"/>
          <p:nvPr/>
        </p:nvSpPr>
        <p:spPr>
          <a:xfrm>
            <a:off x="3690192" y="1544638"/>
            <a:ext cx="159851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线性结构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7" name="Text Box 13" descr="花岗岩"/>
          <p:cNvSpPr txBox="1"/>
          <p:nvPr/>
        </p:nvSpPr>
        <p:spPr>
          <a:xfrm>
            <a:off x="3701847" y="2747963"/>
            <a:ext cx="181492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8" name="Text Box 14" descr="花岗岩"/>
          <p:cNvSpPr txBox="1"/>
          <p:nvPr/>
        </p:nvSpPr>
        <p:spPr>
          <a:xfrm>
            <a:off x="3600941" y="3438525"/>
            <a:ext cx="150714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9" name="Text Box 15" descr="花岗岩"/>
          <p:cNvSpPr txBox="1"/>
          <p:nvPr/>
        </p:nvSpPr>
        <p:spPr>
          <a:xfrm>
            <a:off x="3509570" y="3971925"/>
            <a:ext cx="1689886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链式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60" name="Text Box 16" descr="花岗岩"/>
          <p:cNvSpPr txBox="1"/>
          <p:nvPr/>
        </p:nvSpPr>
        <p:spPr>
          <a:xfrm>
            <a:off x="5500688" y="1028700"/>
            <a:ext cx="11033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线性表</a:t>
            </a:r>
            <a:endParaRPr lang="zh-CN" altLang="en-US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61" name="Text Box 17" descr="花岗岩"/>
          <p:cNvSpPr txBox="1"/>
          <p:nvPr/>
        </p:nvSpPr>
        <p:spPr>
          <a:xfrm>
            <a:off x="5467350" y="1516063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栈、队列</a:t>
            </a:r>
            <a:endParaRPr lang="zh-CN" altLang="en-US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62" name="Text Box 18" descr="花岗岩"/>
          <p:cNvSpPr txBox="1"/>
          <p:nvPr/>
        </p:nvSpPr>
        <p:spPr>
          <a:xfrm>
            <a:off x="5467350" y="2035175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串、数组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63" name="Text Box 19" descr="花岗岩"/>
          <p:cNvSpPr txBox="1"/>
          <p:nvPr/>
        </p:nvSpPr>
        <p:spPr>
          <a:xfrm>
            <a:off x="5684838" y="2519363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64" name="Text Box 20" descr="花岗岩"/>
          <p:cNvSpPr txBox="1"/>
          <p:nvPr/>
        </p:nvSpPr>
        <p:spPr>
          <a:xfrm>
            <a:off x="5684838" y="3052763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形结构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7336" name="Text Box 24"/>
          <p:cNvSpPr txBox="1"/>
          <p:nvPr/>
        </p:nvSpPr>
        <p:spPr>
          <a:xfrm>
            <a:off x="1044575" y="5157788"/>
            <a:ext cx="7272338" cy="1276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342900" lvl="0" indent="-342900" eaLnBrk="1" hangingPunct="1">
              <a:spcBef>
                <a:spcPts val="3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运算实现依赖于存储结构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342900" lvl="0" indent="-342900" eaLnBrk="1" hangingPunct="1">
              <a:spcBef>
                <a:spcPts val="3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逻辑结构唯一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eaLnBrk="1" hangingPunct="1">
              <a:spcBef>
                <a:spcPts val="30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存储结构不唯一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>
              <a:latin typeface="Calibri" panose="020F0502020204030204" pitchFamily="34" charset="0"/>
            </a:endParaRPr>
          </a:p>
        </p:txBody>
      </p:sp>
      <p:grpSp>
        <p:nvGrpSpPr>
          <p:cNvPr id="10244" name="组合 42"/>
          <p:cNvGrpSpPr/>
          <p:nvPr/>
        </p:nvGrpSpPr>
        <p:grpSpPr>
          <a:xfrm>
            <a:off x="1003300" y="1484313"/>
            <a:ext cx="7240588" cy="679450"/>
            <a:chOff x="1002524" y="1484766"/>
            <a:chExt cx="7241884" cy="678766"/>
          </a:xfrm>
        </p:grpSpPr>
        <p:grpSp>
          <p:nvGrpSpPr>
            <p:cNvPr id="10269" name="组合 10"/>
            <p:cNvGrpSpPr/>
            <p:nvPr/>
          </p:nvGrpSpPr>
          <p:grpSpPr>
            <a:xfrm>
              <a:off x="1002524" y="1484766"/>
              <a:ext cx="7241884" cy="678766"/>
              <a:chOff x="4181203" y="1522776"/>
              <a:chExt cx="4074496" cy="450454"/>
            </a:xfrm>
          </p:grpSpPr>
          <p:sp>
            <p:nvSpPr>
              <p:cNvPr id="5" name="矩形 4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 bwMode="auto">
              <a:xfrm>
                <a:off x="4650204" y="1591186"/>
                <a:ext cx="3605495" cy="3062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数据结构的研究内容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70" name="TextBox 23"/>
            <p:cNvSpPr txBox="1"/>
            <p:nvPr/>
          </p:nvSpPr>
          <p:spPr>
            <a:xfrm>
              <a:off x="1187624" y="1599183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1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5" name="组合 41"/>
          <p:cNvGrpSpPr/>
          <p:nvPr/>
        </p:nvGrpSpPr>
        <p:grpSpPr>
          <a:xfrm>
            <a:off x="1003300" y="2276475"/>
            <a:ext cx="7240588" cy="679450"/>
            <a:chOff x="1002524" y="2276872"/>
            <a:chExt cx="7241884" cy="678766"/>
          </a:xfrm>
        </p:grpSpPr>
        <p:grpSp>
          <p:nvGrpSpPr>
            <p:cNvPr id="10262" name="组合 10"/>
            <p:cNvGrpSpPr/>
            <p:nvPr/>
          </p:nvGrpSpPr>
          <p:grpSpPr>
            <a:xfrm>
              <a:off x="1002524" y="2276872"/>
              <a:ext cx="7241884" cy="678766"/>
              <a:chOff x="4181203" y="1522776"/>
              <a:chExt cx="4074496" cy="450454"/>
            </a:xfrm>
          </p:grpSpPr>
          <p:sp>
            <p:nvSpPr>
              <p:cNvPr id="26" name="矩形 25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 bwMode="auto">
              <a:xfrm>
                <a:off x="4650204" y="1591186"/>
                <a:ext cx="3605495" cy="3062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数据结构的基本概念和术语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63" name="TextBox 28"/>
            <p:cNvSpPr txBox="1"/>
            <p:nvPr/>
          </p:nvSpPr>
          <p:spPr>
            <a:xfrm>
              <a:off x="1187624" y="2391289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2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6" name="组合 40"/>
          <p:cNvGrpSpPr/>
          <p:nvPr/>
        </p:nvGrpSpPr>
        <p:grpSpPr>
          <a:xfrm>
            <a:off x="1003300" y="3068638"/>
            <a:ext cx="7240588" cy="679450"/>
            <a:chOff x="1002524" y="3068960"/>
            <a:chExt cx="7241884" cy="678766"/>
          </a:xfrm>
        </p:grpSpPr>
        <p:grpSp>
          <p:nvGrpSpPr>
            <p:cNvPr id="10255" name="组合 10"/>
            <p:cNvGrpSpPr/>
            <p:nvPr/>
          </p:nvGrpSpPr>
          <p:grpSpPr>
            <a:xfrm>
              <a:off x="1002524" y="3068960"/>
              <a:ext cx="7241884" cy="678766"/>
              <a:chOff x="4181203" y="1522776"/>
              <a:chExt cx="4074496" cy="450454"/>
            </a:xfrm>
          </p:grpSpPr>
          <p:sp>
            <p:nvSpPr>
              <p:cNvPr id="31" name="矩形 30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 bwMode="auto">
              <a:xfrm>
                <a:off x="4650204" y="1591186"/>
                <a:ext cx="3605495" cy="30310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抽象数据类型的表示与实现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56" name="TextBox 33"/>
            <p:cNvSpPr txBox="1"/>
            <p:nvPr/>
          </p:nvSpPr>
          <p:spPr>
            <a:xfrm>
              <a:off x="1187624" y="318337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3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7" name="组合 39"/>
          <p:cNvGrpSpPr/>
          <p:nvPr/>
        </p:nvGrpSpPr>
        <p:grpSpPr>
          <a:xfrm>
            <a:off x="1003300" y="3860800"/>
            <a:ext cx="7240588" cy="679450"/>
            <a:chOff x="1002524" y="3861048"/>
            <a:chExt cx="7241884" cy="678766"/>
          </a:xfrm>
        </p:grpSpPr>
        <p:grpSp>
          <p:nvGrpSpPr>
            <p:cNvPr id="10248" name="组合 10"/>
            <p:cNvGrpSpPr/>
            <p:nvPr/>
          </p:nvGrpSpPr>
          <p:grpSpPr>
            <a:xfrm>
              <a:off x="1002524" y="3861048"/>
              <a:ext cx="7241884" cy="678766"/>
              <a:chOff x="4181203" y="1522776"/>
              <a:chExt cx="4074496" cy="450454"/>
            </a:xfrm>
          </p:grpSpPr>
          <p:sp>
            <p:nvSpPr>
              <p:cNvPr id="36" name="矩形 35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 bwMode="auto">
              <a:xfrm>
                <a:off x="4650204" y="1591186"/>
                <a:ext cx="3605495" cy="3062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算法和算法分析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49" name="TextBox 38"/>
            <p:cNvSpPr txBox="1"/>
            <p:nvPr/>
          </p:nvSpPr>
          <p:spPr>
            <a:xfrm>
              <a:off x="1187624" y="3975465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4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椭圆 28"/>
          <p:cNvSpPr/>
          <p:nvPr/>
        </p:nvSpPr>
        <p:spPr>
          <a:xfrm>
            <a:off x="2124075" y="1989138"/>
            <a:ext cx="1927225" cy="1752600"/>
          </a:xfrm>
          <a:prstGeom prst="ellipse">
            <a:avLst/>
          </a:prstGeom>
          <a:noFill/>
          <a:ln w="38100" cap="flat" cmpd="sng">
            <a:solidFill>
              <a:srgbClr val="333333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95" name="Oval 48"/>
          <p:cNvSpPr/>
          <p:nvPr/>
        </p:nvSpPr>
        <p:spPr>
          <a:xfrm>
            <a:off x="2251075" y="2085975"/>
            <a:ext cx="1671638" cy="1550988"/>
          </a:xfrm>
          <a:prstGeom prst="ellipse">
            <a:avLst/>
          </a:prstGeom>
          <a:solidFill>
            <a:srgbClr val="808080"/>
          </a:solidFill>
          <a:ln w="9525" cap="flat" cmpd="sng">
            <a:solidFill>
              <a:srgbClr val="333333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1" dirty="0">
              <a:solidFill>
                <a:srgbClr val="FFFF00"/>
              </a:solidFill>
              <a:ea typeface="宋体" panose="0201060003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课程</a:t>
            </a:r>
            <a:endParaRPr lang="zh-CN" altLang="en-US" sz="2800" b="1" dirty="0">
              <a:solidFill>
                <a:srgbClr val="FFFF00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内容</a:t>
            </a:r>
            <a:endParaRPr lang="zh-CN" altLang="en-US" sz="2800" b="1" dirty="0">
              <a:solidFill>
                <a:srgbClr val="FFFF00"/>
              </a:solidFill>
            </a:endParaRPr>
          </a:p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 b="1" dirty="0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grpSp>
        <p:nvGrpSpPr>
          <p:cNvPr id="28770" name="Group 98"/>
          <p:cNvGrpSpPr/>
          <p:nvPr/>
        </p:nvGrpSpPr>
        <p:grpSpPr>
          <a:xfrm>
            <a:off x="3995738" y="1049338"/>
            <a:ext cx="3659187" cy="1516062"/>
            <a:chOff x="2517" y="661"/>
            <a:chExt cx="2305" cy="955"/>
          </a:xfrm>
        </p:grpSpPr>
        <p:grpSp>
          <p:nvGrpSpPr>
            <p:cNvPr id="8242" name="Group 97"/>
            <p:cNvGrpSpPr/>
            <p:nvPr/>
          </p:nvGrpSpPr>
          <p:grpSpPr>
            <a:xfrm>
              <a:off x="4090" y="661"/>
              <a:ext cx="732" cy="683"/>
              <a:chOff x="4090" y="661"/>
              <a:chExt cx="732" cy="683"/>
            </a:xfrm>
          </p:grpSpPr>
          <p:sp>
            <p:nvSpPr>
              <p:cNvPr id="8244" name="椭圆 28"/>
              <p:cNvSpPr/>
              <p:nvPr/>
            </p:nvSpPr>
            <p:spPr>
              <a:xfrm>
                <a:off x="4090" y="661"/>
                <a:ext cx="732" cy="683"/>
              </a:xfrm>
              <a:prstGeom prst="ellipse">
                <a:avLst/>
              </a:prstGeom>
              <a:noFill/>
              <a:ln w="38100" cap="flat" cmpd="sng">
                <a:solidFill>
                  <a:srgbClr val="333333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 kern="1200">
                    <a:solidFill>
                      <a:schemeClr val="tx1"/>
                    </a:solidFill>
                    <a:latin typeface="+mj-lt"/>
                    <a:ea typeface="楷体_GB2312" pitchFamily="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b="1" dirty="0">
                  <a:solidFill>
                    <a:srgbClr val="FFFF00"/>
                  </a:solidFill>
                  <a:latin typeface="Calibri" panose="020F05020202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45" name="Oval 46"/>
              <p:cNvSpPr/>
              <p:nvPr/>
            </p:nvSpPr>
            <p:spPr>
              <a:xfrm>
                <a:off x="4138" y="697"/>
                <a:ext cx="635" cy="604"/>
              </a:xfrm>
              <a:prstGeom prst="ellipse">
                <a:avLst/>
              </a:prstGeom>
              <a:solidFill>
                <a:srgbClr val="808080"/>
              </a:solidFill>
              <a:ln w="9525" cap="flat" cmpd="sng">
                <a:solidFill>
                  <a:srgbClr val="333333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 kern="1200">
                    <a:solidFill>
                      <a:schemeClr val="tx1"/>
                    </a:solidFill>
                    <a:latin typeface="+mj-lt"/>
                    <a:ea typeface="楷体_GB2312" pitchFamily="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000" b="1" dirty="0">
                  <a:solidFill>
                    <a:srgbClr val="FFFF00"/>
                  </a:solidFill>
                  <a:ea typeface="宋体" panose="02010600030101010101" pitchFamily="2" charset="-122"/>
                </a:endParaRPr>
              </a:p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FFFF00"/>
                    </a:solidFill>
                    <a:ea typeface="宋体" panose="02010600030101010101" pitchFamily="2" charset="-122"/>
                  </a:rPr>
                  <a:t>线性表 </a:t>
                </a:r>
                <a:endParaRPr lang="zh-CN" altLang="en-US" sz="2000" b="1" dirty="0">
                  <a:solidFill>
                    <a:srgbClr val="FFFF00"/>
                  </a:solidFill>
                  <a:ea typeface="宋体" panose="02010600030101010101" pitchFamily="2" charset="-122"/>
                </a:endParaRPr>
              </a:p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000" b="1" dirty="0">
                  <a:solidFill>
                    <a:srgbClr val="FFFF00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243" name="Line 65"/>
            <p:cNvSpPr/>
            <p:nvPr/>
          </p:nvSpPr>
          <p:spPr>
            <a:xfrm flipV="1">
              <a:off x="2517" y="1117"/>
              <a:ext cx="1588" cy="499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68" name="Group 96"/>
          <p:cNvGrpSpPr/>
          <p:nvPr/>
        </p:nvGrpSpPr>
        <p:grpSpPr>
          <a:xfrm>
            <a:off x="962025" y="1052513"/>
            <a:ext cx="1449388" cy="1223962"/>
            <a:chOff x="606" y="663"/>
            <a:chExt cx="913" cy="771"/>
          </a:xfrm>
        </p:grpSpPr>
        <p:sp>
          <p:nvSpPr>
            <p:cNvPr id="8238" name="椭圆 28"/>
            <p:cNvSpPr/>
            <p:nvPr/>
          </p:nvSpPr>
          <p:spPr>
            <a:xfrm>
              <a:off x="606" y="663"/>
              <a:ext cx="732" cy="683"/>
            </a:xfrm>
            <a:prstGeom prst="ellipse">
              <a:avLst/>
            </a:prstGeom>
            <a:noFill/>
            <a:ln w="38100" cap="flat" cmpd="sng">
              <a:solidFill>
                <a:srgbClr val="3333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8239" name="Group 83"/>
            <p:cNvGrpSpPr/>
            <p:nvPr/>
          </p:nvGrpSpPr>
          <p:grpSpPr>
            <a:xfrm>
              <a:off x="654" y="699"/>
              <a:ext cx="865" cy="735"/>
              <a:chOff x="654" y="699"/>
              <a:chExt cx="865" cy="735"/>
            </a:xfrm>
          </p:grpSpPr>
          <p:sp>
            <p:nvSpPr>
              <p:cNvPr id="8240" name="Oval 62"/>
              <p:cNvSpPr/>
              <p:nvPr/>
            </p:nvSpPr>
            <p:spPr>
              <a:xfrm>
                <a:off x="654" y="699"/>
                <a:ext cx="635" cy="604"/>
              </a:xfrm>
              <a:prstGeom prst="ellipse">
                <a:avLst/>
              </a:prstGeom>
              <a:solidFill>
                <a:srgbClr val="808080"/>
              </a:solidFill>
              <a:ln w="9525" cap="flat" cmpd="sng">
                <a:solidFill>
                  <a:srgbClr val="333333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 kern="1200">
                    <a:solidFill>
                      <a:schemeClr val="tx1"/>
                    </a:solidFill>
                    <a:latin typeface="+mj-lt"/>
                    <a:ea typeface="楷体_GB2312" pitchFamily="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</a:lstStyle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b="1" dirty="0">
                  <a:solidFill>
                    <a:srgbClr val="FFFF00"/>
                  </a:solidFill>
                  <a:ea typeface="宋体" panose="02010600030101010101" pitchFamily="2" charset="-122"/>
                </a:endParaRPr>
              </a:p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b="1" dirty="0">
                    <a:solidFill>
                      <a:srgbClr val="FFFF00"/>
                    </a:solidFill>
                    <a:ea typeface="宋体" panose="02010600030101010101" pitchFamily="2" charset="-122"/>
                  </a:rPr>
                  <a:t>绪论 </a:t>
                </a:r>
                <a:endParaRPr lang="zh-CN" altLang="en-US" b="1" dirty="0">
                  <a:solidFill>
                    <a:srgbClr val="FFFF00"/>
                  </a:solidFill>
                  <a:ea typeface="宋体" panose="02010600030101010101" pitchFamily="2" charset="-122"/>
                </a:endParaRPr>
              </a:p>
              <a:p>
                <a:pPr marL="0" lvl="0" indent="0" algn="ctr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b="1" dirty="0">
                  <a:solidFill>
                    <a:srgbClr val="FFFF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241" name="Line 66"/>
              <p:cNvSpPr/>
              <p:nvPr/>
            </p:nvSpPr>
            <p:spPr>
              <a:xfrm>
                <a:off x="1293" y="1207"/>
                <a:ext cx="226" cy="227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8758" name="Group 86"/>
          <p:cNvGrpSpPr/>
          <p:nvPr/>
        </p:nvGrpSpPr>
        <p:grpSpPr>
          <a:xfrm>
            <a:off x="4067175" y="2060575"/>
            <a:ext cx="4249738" cy="1084263"/>
            <a:chOff x="2562" y="1298"/>
            <a:chExt cx="2677" cy="683"/>
          </a:xfrm>
        </p:grpSpPr>
        <p:sp>
          <p:nvSpPr>
            <p:cNvPr id="8235" name="椭圆 28"/>
            <p:cNvSpPr/>
            <p:nvPr/>
          </p:nvSpPr>
          <p:spPr>
            <a:xfrm>
              <a:off x="4507" y="1298"/>
              <a:ext cx="732" cy="683"/>
            </a:xfrm>
            <a:prstGeom prst="ellipse">
              <a:avLst/>
            </a:prstGeom>
            <a:noFill/>
            <a:ln w="38100" cap="flat" cmpd="sng">
              <a:solidFill>
                <a:srgbClr val="3333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solidFill>
                  <a:srgbClr val="FFFF00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36" name="Oval 50"/>
            <p:cNvSpPr/>
            <p:nvPr/>
          </p:nvSpPr>
          <p:spPr>
            <a:xfrm>
              <a:off x="4555" y="1334"/>
              <a:ext cx="635" cy="604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333333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00"/>
                  </a:solidFill>
                  <a:ea typeface="宋体" panose="02010600030101010101" pitchFamily="2" charset="-122"/>
                </a:rPr>
                <a:t>栈和</a:t>
              </a:r>
              <a:endParaRPr lang="zh-CN" altLang="en-US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00"/>
                  </a:solidFill>
                  <a:ea typeface="宋体" panose="02010600030101010101" pitchFamily="2" charset="-122"/>
                </a:rPr>
                <a:t>队列 </a:t>
              </a:r>
              <a:endParaRPr lang="zh-CN" altLang="en-US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37" name="Line 67"/>
            <p:cNvSpPr/>
            <p:nvPr/>
          </p:nvSpPr>
          <p:spPr>
            <a:xfrm flipV="1">
              <a:off x="2562" y="1661"/>
              <a:ext cx="1951" cy="13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24300" y="3140968"/>
            <a:ext cx="3897982" cy="1084263"/>
            <a:chOff x="3924300" y="3140968"/>
            <a:chExt cx="3897982" cy="1084263"/>
          </a:xfrm>
        </p:grpSpPr>
        <p:sp>
          <p:nvSpPr>
            <p:cNvPr id="8231" name="Line 69"/>
            <p:cNvSpPr/>
            <p:nvPr/>
          </p:nvSpPr>
          <p:spPr>
            <a:xfrm>
              <a:off x="3924300" y="3284538"/>
              <a:ext cx="2734345" cy="35242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9" name="椭圆 28"/>
            <p:cNvSpPr/>
            <p:nvPr/>
          </p:nvSpPr>
          <p:spPr>
            <a:xfrm>
              <a:off x="6660232" y="3140968"/>
              <a:ext cx="1162050" cy="1084263"/>
            </a:xfrm>
            <a:prstGeom prst="ellipse">
              <a:avLst/>
            </a:prstGeom>
            <a:noFill/>
            <a:ln w="38100" cap="flat" cmpd="sng">
              <a:solidFill>
                <a:srgbClr val="3333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solidFill>
                  <a:srgbClr val="FFFF00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30" name="Oval 52"/>
            <p:cNvSpPr/>
            <p:nvPr/>
          </p:nvSpPr>
          <p:spPr>
            <a:xfrm>
              <a:off x="6736432" y="3198118"/>
              <a:ext cx="1008063" cy="958850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333333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FFFF00"/>
                  </a:solidFill>
                  <a:ea typeface="宋体" panose="02010600030101010101" pitchFamily="2" charset="-122"/>
                </a:rPr>
                <a:t>串数组和</a:t>
              </a:r>
              <a:endParaRPr lang="zh-CN" altLang="en-US" sz="1800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 dirty="0">
                  <a:solidFill>
                    <a:srgbClr val="FFFF00"/>
                  </a:solidFill>
                  <a:ea typeface="宋体" panose="02010600030101010101" pitchFamily="2" charset="-122"/>
                </a:rPr>
                <a:t>广义表 </a:t>
              </a:r>
              <a:endParaRPr lang="zh-CN" altLang="en-US" sz="1800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8761" name="Group 89"/>
          <p:cNvGrpSpPr/>
          <p:nvPr/>
        </p:nvGrpSpPr>
        <p:grpSpPr>
          <a:xfrm>
            <a:off x="3779838" y="3500438"/>
            <a:ext cx="2520950" cy="2597150"/>
            <a:chOff x="2381" y="2205"/>
            <a:chExt cx="1588" cy="1636"/>
          </a:xfrm>
        </p:grpSpPr>
        <p:sp>
          <p:nvSpPr>
            <p:cNvPr id="8226" name="椭圆 28"/>
            <p:cNvSpPr/>
            <p:nvPr/>
          </p:nvSpPr>
          <p:spPr>
            <a:xfrm>
              <a:off x="3237" y="3158"/>
              <a:ext cx="732" cy="683"/>
            </a:xfrm>
            <a:prstGeom prst="ellipse">
              <a:avLst/>
            </a:prstGeom>
            <a:noFill/>
            <a:ln w="38100" cap="flat" cmpd="sng">
              <a:solidFill>
                <a:srgbClr val="3333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solidFill>
                  <a:srgbClr val="FFFF00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27" name="Oval 54"/>
            <p:cNvSpPr/>
            <p:nvPr/>
          </p:nvSpPr>
          <p:spPr>
            <a:xfrm>
              <a:off x="3285" y="3194"/>
              <a:ext cx="635" cy="604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333333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000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FFFF00"/>
                  </a:solidFill>
                  <a:ea typeface="宋体" panose="02010600030101010101" pitchFamily="2" charset="-122"/>
                </a:rPr>
                <a:t>树和</a:t>
              </a:r>
              <a:endParaRPr lang="zh-CN" altLang="en-US" sz="2000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FFFF00"/>
                  </a:solidFill>
                  <a:ea typeface="宋体" panose="02010600030101010101" pitchFamily="2" charset="-122"/>
                </a:rPr>
                <a:t>二叉树 </a:t>
              </a:r>
              <a:endParaRPr lang="zh-CN" altLang="en-US" sz="2000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000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8" name="Line 70"/>
            <p:cNvSpPr/>
            <p:nvPr/>
          </p:nvSpPr>
          <p:spPr>
            <a:xfrm>
              <a:off x="2381" y="2205"/>
              <a:ext cx="998" cy="9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62" name="Group 90"/>
          <p:cNvGrpSpPr/>
          <p:nvPr/>
        </p:nvGrpSpPr>
        <p:grpSpPr>
          <a:xfrm>
            <a:off x="3492500" y="3644900"/>
            <a:ext cx="1511300" cy="2879725"/>
            <a:chOff x="2200" y="2296"/>
            <a:chExt cx="952" cy="1814"/>
          </a:xfrm>
        </p:grpSpPr>
        <p:sp>
          <p:nvSpPr>
            <p:cNvPr id="8223" name="椭圆 28"/>
            <p:cNvSpPr/>
            <p:nvPr/>
          </p:nvSpPr>
          <p:spPr>
            <a:xfrm>
              <a:off x="2420" y="3427"/>
              <a:ext cx="732" cy="683"/>
            </a:xfrm>
            <a:prstGeom prst="ellipse">
              <a:avLst/>
            </a:prstGeom>
            <a:noFill/>
            <a:ln w="38100" cap="flat" cmpd="sng">
              <a:solidFill>
                <a:srgbClr val="3333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solidFill>
                  <a:srgbClr val="FFFF00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24" name="Oval 56"/>
            <p:cNvSpPr/>
            <p:nvPr/>
          </p:nvSpPr>
          <p:spPr>
            <a:xfrm>
              <a:off x="2468" y="3463"/>
              <a:ext cx="635" cy="604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333333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00"/>
                  </a:solidFill>
                  <a:ea typeface="宋体" panose="02010600030101010101" pitchFamily="2" charset="-122"/>
                </a:rPr>
                <a:t>图 </a:t>
              </a:r>
              <a:endParaRPr lang="zh-CN" altLang="en-US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5" name="Line 71"/>
            <p:cNvSpPr/>
            <p:nvPr/>
          </p:nvSpPr>
          <p:spPr>
            <a:xfrm>
              <a:off x="2200" y="2296"/>
              <a:ext cx="453" cy="113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64" name="Group 92"/>
          <p:cNvGrpSpPr/>
          <p:nvPr/>
        </p:nvGrpSpPr>
        <p:grpSpPr>
          <a:xfrm>
            <a:off x="1619250" y="3716338"/>
            <a:ext cx="1223963" cy="2382837"/>
            <a:chOff x="1020" y="2341"/>
            <a:chExt cx="771" cy="1501"/>
          </a:xfrm>
        </p:grpSpPr>
        <p:sp>
          <p:nvSpPr>
            <p:cNvPr id="8220" name="椭圆 28"/>
            <p:cNvSpPr/>
            <p:nvPr/>
          </p:nvSpPr>
          <p:spPr>
            <a:xfrm>
              <a:off x="1020" y="3159"/>
              <a:ext cx="732" cy="683"/>
            </a:xfrm>
            <a:prstGeom prst="ellipse">
              <a:avLst/>
            </a:prstGeom>
            <a:noFill/>
            <a:ln w="38100" cap="flat" cmpd="sng">
              <a:solidFill>
                <a:srgbClr val="3333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21" name="Oval 58"/>
            <p:cNvSpPr/>
            <p:nvPr/>
          </p:nvSpPr>
          <p:spPr>
            <a:xfrm>
              <a:off x="1068" y="3195"/>
              <a:ext cx="635" cy="604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333333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00"/>
                  </a:solidFill>
                  <a:ea typeface="宋体" panose="02010600030101010101" pitchFamily="2" charset="-122"/>
                </a:rPr>
                <a:t>查找 </a:t>
              </a:r>
              <a:endParaRPr lang="zh-CN" altLang="en-US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22" name="Line 72"/>
            <p:cNvSpPr/>
            <p:nvPr/>
          </p:nvSpPr>
          <p:spPr>
            <a:xfrm flipV="1">
              <a:off x="1519" y="2341"/>
              <a:ext cx="272" cy="81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765" name="Group 93"/>
          <p:cNvGrpSpPr/>
          <p:nvPr/>
        </p:nvGrpSpPr>
        <p:grpSpPr>
          <a:xfrm>
            <a:off x="457200" y="3519488"/>
            <a:ext cx="1973263" cy="2001837"/>
            <a:chOff x="288" y="2217"/>
            <a:chExt cx="1243" cy="1261"/>
          </a:xfrm>
        </p:grpSpPr>
        <p:sp>
          <p:nvSpPr>
            <p:cNvPr id="8217" name="椭圆 28"/>
            <p:cNvSpPr/>
            <p:nvPr/>
          </p:nvSpPr>
          <p:spPr>
            <a:xfrm>
              <a:off x="288" y="2795"/>
              <a:ext cx="732" cy="683"/>
            </a:xfrm>
            <a:prstGeom prst="ellipse">
              <a:avLst/>
            </a:prstGeom>
            <a:noFill/>
            <a:ln w="38100" cap="flat" cmpd="sng">
              <a:solidFill>
                <a:srgbClr val="33333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b="1" dirty="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218" name="Oval 60"/>
            <p:cNvSpPr/>
            <p:nvPr/>
          </p:nvSpPr>
          <p:spPr>
            <a:xfrm>
              <a:off x="336" y="2831"/>
              <a:ext cx="635" cy="604"/>
            </a:xfrm>
            <a:prstGeom prst="ellipse">
              <a:avLst/>
            </a:prstGeom>
            <a:solidFill>
              <a:srgbClr val="808080"/>
            </a:solidFill>
            <a:ln w="9525" cap="flat" cmpd="sng">
              <a:solidFill>
                <a:srgbClr val="333333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b="1" dirty="0">
                  <a:solidFill>
                    <a:srgbClr val="FFFF00"/>
                  </a:solidFill>
                  <a:ea typeface="宋体" panose="02010600030101010101" pitchFamily="2" charset="-122"/>
                </a:rPr>
                <a:t>排序</a:t>
              </a:r>
              <a:endParaRPr lang="zh-CN" altLang="en-US" b="1" dirty="0">
                <a:solidFill>
                  <a:srgbClr val="FFFF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19" name="Line 73"/>
            <p:cNvSpPr/>
            <p:nvPr/>
          </p:nvSpPr>
          <p:spPr>
            <a:xfrm flipV="1">
              <a:off x="882" y="2217"/>
              <a:ext cx="649" cy="66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017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数据类型是一组</a:t>
            </a:r>
            <a:r>
              <a:rPr lang="zh-CN" altLang="en-US" dirty="0">
                <a:solidFill>
                  <a:srgbClr val="FF0909"/>
                </a:solidFill>
                <a:latin typeface="+mj-lt"/>
                <a:ea typeface="微软雅黑" panose="020B0503020204020204" pitchFamily="34" charset="-122"/>
              </a:rPr>
              <a:t>性质相同的值的集合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，以及定义于这个集合上的一组</a:t>
            </a:r>
            <a:r>
              <a:rPr lang="zh-CN" altLang="en-US" dirty="0">
                <a:solidFill>
                  <a:srgbClr val="FF0909"/>
                </a:solidFill>
                <a:latin typeface="+mj-lt"/>
                <a:ea typeface="微软雅黑" panose="020B0503020204020204" pitchFamily="34" charset="-122"/>
              </a:rPr>
              <a:t>操作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的总称。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在程序设计语言中，变量所具有的数据种类，如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C</a:t>
            </a:r>
            <a:r>
              <a:rPr lang="zh-CN" altLang="zh-CN" dirty="0">
                <a:latin typeface="+mj-lt"/>
                <a:ea typeface="微软雅黑" panose="020B0503020204020204" pitchFamily="34" charset="-122"/>
              </a:rPr>
              <a:t>语言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：</a:t>
            </a:r>
            <a:endParaRPr lang="zh-CN" altLang="zh-CN" dirty="0">
              <a:latin typeface="+mj-lt"/>
              <a:ea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基本数据类型： </a:t>
            </a:r>
            <a:r>
              <a:rPr lang="en-US" altLang="zh-CN" b="1" dirty="0">
                <a:ea typeface="微软雅黑" panose="020B0503020204020204" pitchFamily="34" charset="-122"/>
              </a:rPr>
              <a:t>char  int  float  double  void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lvl="2">
              <a:lnSpc>
                <a:spcPct val="12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构造数据类型：数组、结构体、共用体、文件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017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数据类型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数据类型是一组</a:t>
            </a:r>
            <a:r>
              <a:rPr lang="zh-CN" altLang="en-US" dirty="0">
                <a:solidFill>
                  <a:srgbClr val="FF09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性质相同的值的集合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，以及定义于这个集合上的一组</a:t>
            </a:r>
            <a:r>
              <a:rPr lang="zh-CN" altLang="en-US" dirty="0">
                <a:solidFill>
                  <a:srgbClr val="FF090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的总称。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027"/>
          <p:cNvSpPr txBox="1">
            <a:spLocks noChangeArrowheads="1"/>
          </p:cNvSpPr>
          <p:nvPr/>
        </p:nvSpPr>
        <p:spPr bwMode="auto">
          <a:xfrm>
            <a:off x="1115616" y="2312157"/>
            <a:ext cx="5112568" cy="327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indent="0" eaLnBrk="1" hangingPunct="1">
              <a:lnSpc>
                <a:spcPct val="100000"/>
              </a:lnSpc>
              <a:buClr>
                <a:schemeClr val="tx1"/>
              </a:buClr>
              <a:buSzPct val="50000"/>
              <a:defRPr/>
            </a:pP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#include&lt;iostream&gt;	 	  </a:t>
            </a:r>
            <a:endParaRPr kumimoji="1" lang="en-US" altLang="zh-CN" sz="2200" b="1" kern="0" dirty="0">
              <a:latin typeface="+mj-lt"/>
              <a:ea typeface="+mn-ea"/>
              <a:cs typeface="+mn-ea"/>
              <a:sym typeface="+mn-lt"/>
            </a:endParaRPr>
          </a:p>
          <a:p>
            <a:pPr lvl="0" indent="0" eaLnBrk="1" hangingPunct="1">
              <a:lnSpc>
                <a:spcPct val="100000"/>
              </a:lnSpc>
              <a:buClr>
                <a:schemeClr val="tx1"/>
              </a:buClr>
              <a:buSzPct val="50000"/>
              <a:defRPr/>
            </a:pP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using namespace std; 			   </a:t>
            </a:r>
            <a:endParaRPr kumimoji="1" lang="en-US" altLang="zh-CN" sz="2200" b="1" kern="0" dirty="0">
              <a:latin typeface="+mj-lt"/>
              <a:ea typeface="+mn-ea"/>
              <a:cs typeface="+mn-ea"/>
              <a:sym typeface="+mn-lt"/>
            </a:endParaRPr>
          </a:p>
          <a:p>
            <a:pPr lvl="0" indent="0" eaLnBrk="1" hangingPunct="1">
              <a:lnSpc>
                <a:spcPct val="100000"/>
              </a:lnSpc>
              <a:buClr>
                <a:schemeClr val="tx1"/>
              </a:buClr>
              <a:buSzPct val="50000"/>
              <a:defRPr/>
            </a:pP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int main( )				 </a:t>
            </a:r>
            <a:endParaRPr kumimoji="1" lang="en-US" altLang="zh-CN" sz="2200" b="1" kern="0" dirty="0">
              <a:latin typeface="+mj-lt"/>
              <a:ea typeface="+mn-ea"/>
              <a:cs typeface="+mn-ea"/>
              <a:sym typeface="+mn-lt"/>
            </a:endParaRPr>
          </a:p>
          <a:p>
            <a:pPr lvl="0" indent="0" eaLnBrk="1" hangingPunct="1">
              <a:lnSpc>
                <a:spcPct val="100000"/>
              </a:lnSpc>
              <a:buClr>
                <a:schemeClr val="tx1"/>
              </a:buClr>
              <a:buSzPct val="50000"/>
              <a:defRPr/>
            </a:pP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{</a:t>
            </a:r>
            <a:endParaRPr kumimoji="1" lang="en-US" altLang="zh-CN" sz="2200" b="1" kern="0" dirty="0">
              <a:latin typeface="+mj-lt"/>
              <a:ea typeface="+mn-ea"/>
              <a:cs typeface="+mn-ea"/>
              <a:sym typeface="+mn-lt"/>
            </a:endParaRPr>
          </a:p>
          <a:p>
            <a:pPr lvl="0" indent="0" eaLnBrk="1" hangingPunct="1">
              <a:lnSpc>
                <a:spcPct val="100000"/>
              </a:lnSpc>
              <a:buClr>
                <a:schemeClr val="tx1"/>
              </a:buClr>
              <a:buSzPct val="50000"/>
              <a:defRPr/>
            </a:pP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    int  x, y, m;	</a:t>
            </a:r>
            <a:r>
              <a:rPr kumimoji="1" lang="en-US" altLang="zh-CN" sz="2200" b="1" u="sng" kern="0" dirty="0">
                <a:solidFill>
                  <a:srgbClr val="FF0000"/>
                </a:solidFill>
                <a:latin typeface="+mj-lt"/>
                <a:ea typeface="+mn-ea"/>
                <a:cs typeface="+mn-ea"/>
                <a:sym typeface="+mn-lt"/>
              </a:rPr>
              <a:t>//float x, y, m; </a:t>
            </a: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	  	</a:t>
            </a:r>
            <a:endParaRPr kumimoji="1" lang="en-US" altLang="zh-CN" sz="2200" b="1" kern="0" dirty="0">
              <a:latin typeface="+mj-lt"/>
              <a:ea typeface="+mn-ea"/>
              <a:cs typeface="+mn-ea"/>
              <a:sym typeface="+mn-lt"/>
            </a:endParaRPr>
          </a:p>
          <a:p>
            <a:pPr lvl="0" indent="0" eaLnBrk="1" hangingPunct="1">
              <a:lnSpc>
                <a:spcPct val="100000"/>
              </a:lnSpc>
              <a:buClr>
                <a:schemeClr val="tx1"/>
              </a:buClr>
              <a:buSzPct val="50000"/>
              <a:defRPr/>
            </a:pP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    </a:t>
            </a:r>
            <a:r>
              <a:rPr kumimoji="1" lang="en-US" altLang="zh-CN" sz="2200" b="1" kern="0" dirty="0" err="1">
                <a:latin typeface="+mj-lt"/>
                <a:ea typeface="+mn-ea"/>
                <a:cs typeface="+mn-ea"/>
                <a:sym typeface="+mn-lt"/>
              </a:rPr>
              <a:t>cin</a:t>
            </a: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&gt;&gt;x&gt;&gt;y;			  </a:t>
            </a:r>
            <a:endParaRPr kumimoji="1" lang="en-US" altLang="zh-CN" sz="2200" b="1" kern="0" dirty="0">
              <a:latin typeface="+mj-lt"/>
              <a:ea typeface="+mn-ea"/>
              <a:cs typeface="+mn-ea"/>
              <a:sym typeface="+mn-lt"/>
            </a:endParaRPr>
          </a:p>
          <a:p>
            <a:pPr lvl="0" indent="0" eaLnBrk="1" hangingPunct="1">
              <a:lnSpc>
                <a:spcPct val="100000"/>
              </a:lnSpc>
              <a:buClr>
                <a:schemeClr val="tx1"/>
              </a:buClr>
              <a:buSzPct val="50000"/>
              <a:defRPr/>
            </a:pPr>
            <a:r>
              <a:rPr kumimoji="1" lang="en-US" altLang="zh-CN" sz="2200" b="1" kern="0" dirty="0">
                <a:solidFill>
                  <a:srgbClr val="FF0000"/>
                </a:solidFill>
                <a:latin typeface="+mj-lt"/>
                <a:ea typeface="+mn-ea"/>
                <a:cs typeface="+mn-ea"/>
                <a:sym typeface="+mn-lt"/>
              </a:rPr>
              <a:t>    m=</a:t>
            </a:r>
            <a:r>
              <a:rPr kumimoji="1" lang="en-US" altLang="zh-CN" sz="2200" b="1" kern="0" dirty="0" err="1">
                <a:solidFill>
                  <a:srgbClr val="FF0000"/>
                </a:solidFill>
                <a:latin typeface="+mj-lt"/>
                <a:ea typeface="+mn-ea"/>
                <a:cs typeface="+mn-ea"/>
                <a:sym typeface="+mn-lt"/>
              </a:rPr>
              <a:t>x%y</a:t>
            </a:r>
            <a:r>
              <a:rPr kumimoji="1" lang="en-US" altLang="zh-CN" sz="2200" b="1" kern="0" dirty="0">
                <a:solidFill>
                  <a:srgbClr val="FF0000"/>
                </a:solidFill>
                <a:latin typeface="+mj-lt"/>
                <a:ea typeface="+mn-ea"/>
                <a:cs typeface="+mn-ea"/>
                <a:sym typeface="+mn-lt"/>
              </a:rPr>
              <a:t>;</a:t>
            </a: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	      	 </a:t>
            </a:r>
            <a:endParaRPr kumimoji="1" lang="en-US" altLang="zh-CN" sz="2200" b="1" kern="0" dirty="0">
              <a:latin typeface="+mj-lt"/>
              <a:ea typeface="+mn-ea"/>
              <a:cs typeface="+mn-ea"/>
              <a:sym typeface="+mn-lt"/>
            </a:endParaRPr>
          </a:p>
          <a:p>
            <a:pPr lvl="0" indent="0" eaLnBrk="1" hangingPunct="1">
              <a:lnSpc>
                <a:spcPct val="100000"/>
              </a:lnSpc>
              <a:buClr>
                <a:schemeClr val="tx1"/>
              </a:buClr>
              <a:buSzPct val="50000"/>
              <a:defRPr/>
            </a:pP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    </a:t>
            </a:r>
            <a:r>
              <a:rPr kumimoji="1" lang="en-US" altLang="zh-CN" sz="2200" b="1" kern="0" dirty="0" err="1">
                <a:latin typeface="+mj-lt"/>
                <a:ea typeface="+mn-ea"/>
                <a:cs typeface="+mn-ea"/>
                <a:sym typeface="+mn-lt"/>
              </a:rPr>
              <a:t>cout</a:t>
            </a: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&lt;&lt;m&lt;&lt;</a:t>
            </a:r>
            <a:r>
              <a:rPr kumimoji="1" lang="en-US" altLang="zh-CN" sz="2200" b="1" kern="0" dirty="0" err="1">
                <a:latin typeface="+mj-lt"/>
                <a:ea typeface="+mn-ea"/>
                <a:cs typeface="+mn-ea"/>
                <a:sym typeface="+mn-lt"/>
              </a:rPr>
              <a:t>endl</a:t>
            </a: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;		 </a:t>
            </a:r>
            <a:endParaRPr kumimoji="1" lang="en-US" altLang="zh-CN" sz="2200" b="1" kern="0" dirty="0">
              <a:latin typeface="+mj-lt"/>
              <a:ea typeface="+mn-ea"/>
              <a:cs typeface="+mn-ea"/>
              <a:sym typeface="+mn-lt"/>
            </a:endParaRPr>
          </a:p>
          <a:p>
            <a:pPr lvl="0" indent="0" eaLnBrk="1" hangingPunct="1">
              <a:lnSpc>
                <a:spcPct val="100000"/>
              </a:lnSpc>
              <a:buClr>
                <a:schemeClr val="tx1"/>
              </a:buClr>
              <a:buSzPct val="50000"/>
              <a:defRPr/>
            </a:pP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    return 0;			 </a:t>
            </a:r>
            <a:endParaRPr kumimoji="1" lang="en-US" altLang="zh-CN" sz="2200" b="1" kern="0" dirty="0">
              <a:latin typeface="+mj-lt"/>
              <a:ea typeface="+mn-ea"/>
              <a:cs typeface="+mn-ea"/>
              <a:sym typeface="+mn-lt"/>
            </a:endParaRPr>
          </a:p>
          <a:p>
            <a:pPr lvl="0" indent="0" eaLnBrk="1" hangingPunct="1">
              <a:lnSpc>
                <a:spcPct val="100000"/>
              </a:lnSpc>
              <a:buClr>
                <a:schemeClr val="tx1"/>
              </a:buClr>
              <a:buSzPct val="50000"/>
              <a:defRPr/>
            </a:pPr>
            <a:r>
              <a:rPr kumimoji="1" lang="en-US" altLang="zh-CN" sz="2200" b="1" kern="0" dirty="0">
                <a:latin typeface="+mj-lt"/>
                <a:ea typeface="+mn-ea"/>
                <a:cs typeface="+mn-ea"/>
                <a:sym typeface="+mn-lt"/>
              </a:rPr>
              <a:t>}</a:t>
            </a:r>
            <a:endParaRPr kumimoji="1" lang="zh-CN" altLang="en-US" sz="2200" b="1" kern="0" dirty="0">
              <a:solidFill>
                <a:srgbClr val="FF0000"/>
              </a:solidFill>
              <a:latin typeface="+mj-lt"/>
              <a:ea typeface="+mn-ea"/>
              <a:cs typeface="+mn-ea"/>
              <a:sym typeface="+mn-lt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0" y="5878433"/>
            <a:ext cx="9144001" cy="430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ea"/>
                <a:sym typeface="+mn-lt"/>
              </a:rPr>
              <a:t>Error: invalid operands of types 'float' and 'float' to binary 'operator%'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latin typeface="+mj-lt"/>
                <a:ea typeface="微软雅黑" panose="020B0503020204020204" pitchFamily="34" charset="-122"/>
              </a:rPr>
              <a:t>抽象数据类型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(Abstract Data Type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ADT)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定义：一个数学模型以及定义在此数学模型上的一组操作。仅取决于逻辑特性，本质上和数据类型是一个概念。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>
          <a:xfrm>
            <a:off x="2498725" y="2559968"/>
            <a:ext cx="6091238" cy="33718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更高层次的数据抽象。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由用户定义，用以表示应用问题的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数据模型。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由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基本的数据类型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组成，并包括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一组相关的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操作。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4037" y="2466305"/>
            <a:ext cx="2063750" cy="3282950"/>
            <a:chOff x="682373" y="2400105"/>
            <a:chExt cx="2064027" cy="3283483"/>
          </a:xfrm>
        </p:grpSpPr>
        <p:sp>
          <p:nvSpPr>
            <p:cNvPr id="10" name="流程图: 决策 9"/>
            <p:cNvSpPr/>
            <p:nvPr/>
          </p:nvSpPr>
          <p:spPr>
            <a:xfrm>
              <a:off x="777636" y="2400105"/>
              <a:ext cx="1355907" cy="1268619"/>
            </a:xfrm>
            <a:prstGeom prst="flowChartDecision">
              <a:avLst/>
            </a:prstGeom>
            <a:solidFill>
              <a:srgbClr val="FF89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irulen" pitchFamily="2" charset="0"/>
                <a:ea typeface="+mn-ea"/>
                <a:cs typeface="+mn-cs"/>
              </a:endParaRPr>
            </a:p>
          </p:txBody>
        </p:sp>
        <p:sp>
          <p:nvSpPr>
            <p:cNvPr id="11" name="流程图: 决策 10"/>
            <p:cNvSpPr/>
            <p:nvPr/>
          </p:nvSpPr>
          <p:spPr>
            <a:xfrm>
              <a:off x="682373" y="4079953"/>
              <a:ext cx="1646459" cy="1603635"/>
            </a:xfrm>
            <a:prstGeom prst="flowChartDecision">
              <a:avLst/>
            </a:prstGeom>
            <a:solidFill>
              <a:srgbClr val="D3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irulen" pitchFamily="2" charset="0"/>
                <a:ea typeface="+mn-ea"/>
                <a:cs typeface="+mn-cs"/>
              </a:endParaRPr>
            </a:p>
          </p:txBody>
        </p:sp>
        <p:sp>
          <p:nvSpPr>
            <p:cNvPr id="12" name="流程图: 决策 11"/>
            <p:cNvSpPr/>
            <p:nvPr/>
          </p:nvSpPr>
          <p:spPr>
            <a:xfrm>
              <a:off x="1639764" y="3401981"/>
              <a:ext cx="1106636" cy="1035218"/>
            </a:xfrm>
            <a:prstGeom prst="flowChartDecision">
              <a:avLst/>
            </a:prstGeom>
            <a:solidFill>
              <a:srgbClr val="ED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lt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Pirulen" pitchFamily="2" charset="0"/>
                <a:ea typeface="+mn-ea"/>
                <a:cs typeface="+mn-cs"/>
              </a:endParaRPr>
            </a:p>
          </p:txBody>
        </p:sp>
        <p:sp>
          <p:nvSpPr>
            <p:cNvPr id="13" name="Freeform 25"/>
            <p:cNvSpPr>
              <a:spLocks noEditPoints="1"/>
            </p:cNvSpPr>
            <p:nvPr/>
          </p:nvSpPr>
          <p:spPr>
            <a:xfrm>
              <a:off x="1273315" y="2831538"/>
              <a:ext cx="390306" cy="372704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16" h="206">
                  <a:moveTo>
                    <a:pt x="74" y="3"/>
                  </a:moveTo>
                  <a:cubicBezTo>
                    <a:pt x="60" y="5"/>
                    <a:pt x="49" y="30"/>
                    <a:pt x="37" y="49"/>
                  </a:cubicBezTo>
                  <a:cubicBezTo>
                    <a:pt x="37" y="49"/>
                    <a:pt x="78" y="74"/>
                    <a:pt x="78" y="74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94" y="0"/>
                    <a:pt x="74" y="3"/>
                  </a:cubicBezTo>
                  <a:close/>
                  <a:moveTo>
                    <a:pt x="171" y="34"/>
                  </a:moveTo>
                  <a:cubicBezTo>
                    <a:pt x="167" y="28"/>
                    <a:pt x="158" y="11"/>
                    <a:pt x="152" y="7"/>
                  </a:cubicBezTo>
                  <a:cubicBezTo>
                    <a:pt x="145" y="3"/>
                    <a:pt x="91" y="3"/>
                    <a:pt x="91" y="3"/>
                  </a:cubicBezTo>
                  <a:cubicBezTo>
                    <a:pt x="91" y="3"/>
                    <a:pt x="93" y="4"/>
                    <a:pt x="103" y="13"/>
                  </a:cubicBezTo>
                  <a:cubicBezTo>
                    <a:pt x="111" y="21"/>
                    <a:pt x="124" y="50"/>
                    <a:pt x="128" y="58"/>
                  </a:cubicBezTo>
                  <a:cubicBezTo>
                    <a:pt x="110" y="68"/>
                    <a:pt x="110" y="68"/>
                    <a:pt x="110" y="68"/>
                  </a:cubicBezTo>
                  <a:cubicBezTo>
                    <a:pt x="161" y="69"/>
                    <a:pt x="161" y="69"/>
                    <a:pt x="161" y="69"/>
                  </a:cubicBezTo>
                  <a:cubicBezTo>
                    <a:pt x="188" y="25"/>
                    <a:pt x="188" y="25"/>
                    <a:pt x="188" y="25"/>
                  </a:cubicBezTo>
                  <a:lnTo>
                    <a:pt x="171" y="34"/>
                  </a:lnTo>
                  <a:close/>
                  <a:moveTo>
                    <a:pt x="40" y="177"/>
                  </a:moveTo>
                  <a:cubicBezTo>
                    <a:pt x="49" y="188"/>
                    <a:pt x="76" y="185"/>
                    <a:pt x="98" y="185"/>
                  </a:cubicBezTo>
                  <a:cubicBezTo>
                    <a:pt x="99" y="185"/>
                    <a:pt x="99" y="137"/>
                    <a:pt x="99" y="137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42" y="137"/>
                    <a:pt x="27" y="161"/>
                    <a:pt x="40" y="177"/>
                  </a:cubicBezTo>
                  <a:close/>
                  <a:moveTo>
                    <a:pt x="16" y="78"/>
                  </a:moveTo>
                  <a:cubicBezTo>
                    <a:pt x="13" y="84"/>
                    <a:pt x="3" y="101"/>
                    <a:pt x="3" y="108"/>
                  </a:cubicBezTo>
                  <a:cubicBezTo>
                    <a:pt x="3" y="116"/>
                    <a:pt x="31" y="162"/>
                    <a:pt x="31" y="162"/>
                  </a:cubicBezTo>
                  <a:cubicBezTo>
                    <a:pt x="31" y="162"/>
                    <a:pt x="31" y="160"/>
                    <a:pt x="34" y="147"/>
                  </a:cubicBezTo>
                  <a:cubicBezTo>
                    <a:pt x="36" y="135"/>
                    <a:pt x="54" y="109"/>
                    <a:pt x="59" y="102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0" y="68"/>
                    <a:pt x="0" y="68"/>
                    <a:pt x="0" y="68"/>
                  </a:cubicBezTo>
                  <a:lnTo>
                    <a:pt x="16" y="78"/>
                  </a:lnTo>
                  <a:close/>
                  <a:moveTo>
                    <a:pt x="211" y="116"/>
                  </a:moveTo>
                  <a:cubicBezTo>
                    <a:pt x="216" y="104"/>
                    <a:pt x="199" y="81"/>
                    <a:pt x="188" y="62"/>
                  </a:cubicBezTo>
                  <a:cubicBezTo>
                    <a:pt x="188" y="62"/>
                    <a:pt x="146" y="86"/>
                    <a:pt x="146" y="8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203" y="136"/>
                    <a:pt x="211" y="116"/>
                  </a:cubicBezTo>
                  <a:close/>
                  <a:moveTo>
                    <a:pt x="137" y="187"/>
                  </a:moveTo>
                  <a:cubicBezTo>
                    <a:pt x="143" y="187"/>
                    <a:pt x="163" y="186"/>
                    <a:pt x="169" y="183"/>
                  </a:cubicBezTo>
                  <a:cubicBezTo>
                    <a:pt x="176" y="179"/>
                    <a:pt x="202" y="132"/>
                    <a:pt x="202" y="132"/>
                  </a:cubicBezTo>
                  <a:cubicBezTo>
                    <a:pt x="202" y="132"/>
                    <a:pt x="201" y="133"/>
                    <a:pt x="187" y="137"/>
                  </a:cubicBezTo>
                  <a:cubicBezTo>
                    <a:pt x="176" y="141"/>
                    <a:pt x="145" y="138"/>
                    <a:pt x="136" y="137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37" y="206"/>
                    <a:pt x="137" y="206"/>
                    <a:pt x="137" y="206"/>
                  </a:cubicBezTo>
                  <a:lnTo>
                    <a:pt x="137" y="187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>
            <a:xfrm>
              <a:off x="1254591" y="4636755"/>
              <a:ext cx="502510" cy="514366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33" h="239">
                  <a:moveTo>
                    <a:pt x="75" y="42"/>
                  </a:moveTo>
                  <a:cubicBezTo>
                    <a:pt x="85" y="46"/>
                    <a:pt x="97" y="40"/>
                    <a:pt x="101" y="30"/>
                  </a:cubicBezTo>
                  <a:cubicBezTo>
                    <a:pt x="104" y="19"/>
                    <a:pt x="99" y="8"/>
                    <a:pt x="89" y="4"/>
                  </a:cubicBezTo>
                  <a:cubicBezTo>
                    <a:pt x="78" y="0"/>
                    <a:pt x="66" y="5"/>
                    <a:pt x="63" y="16"/>
                  </a:cubicBezTo>
                  <a:cubicBezTo>
                    <a:pt x="59" y="26"/>
                    <a:pt x="64" y="38"/>
                    <a:pt x="75" y="42"/>
                  </a:cubicBezTo>
                  <a:close/>
                  <a:moveTo>
                    <a:pt x="162" y="129"/>
                  </a:moveTo>
                  <a:cubicBezTo>
                    <a:pt x="177" y="155"/>
                    <a:pt x="177" y="155"/>
                    <a:pt x="177" y="155"/>
                  </a:cubicBezTo>
                  <a:cubicBezTo>
                    <a:pt x="178" y="158"/>
                    <a:pt x="181" y="159"/>
                    <a:pt x="184" y="157"/>
                  </a:cubicBezTo>
                  <a:cubicBezTo>
                    <a:pt x="188" y="155"/>
                    <a:pt x="188" y="155"/>
                    <a:pt x="188" y="155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1" y="123"/>
                    <a:pt x="160" y="126"/>
                    <a:pt x="162" y="129"/>
                  </a:cubicBezTo>
                  <a:close/>
                  <a:moveTo>
                    <a:pt x="214" y="174"/>
                  </a:moveTo>
                  <a:cubicBezTo>
                    <a:pt x="213" y="169"/>
                    <a:pt x="209" y="166"/>
                    <a:pt x="205" y="165"/>
                  </a:cubicBezTo>
                  <a:cubicBezTo>
                    <a:pt x="205" y="165"/>
                    <a:pt x="205" y="165"/>
                    <a:pt x="205" y="165"/>
                  </a:cubicBezTo>
                  <a:cubicBezTo>
                    <a:pt x="148" y="159"/>
                    <a:pt x="148" y="159"/>
                    <a:pt x="148" y="159"/>
                  </a:cubicBezTo>
                  <a:cubicBezTo>
                    <a:pt x="141" y="136"/>
                    <a:pt x="141" y="136"/>
                    <a:pt x="141" y="136"/>
                  </a:cubicBezTo>
                  <a:cubicBezTo>
                    <a:pt x="144" y="131"/>
                    <a:pt x="144" y="125"/>
                    <a:pt x="142" y="119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56" y="66"/>
                    <a:pt x="156" y="66"/>
                    <a:pt x="156" y="66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7" y="101"/>
                    <a:pt x="166" y="105"/>
                    <a:pt x="168" y="107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71" y="105"/>
                    <a:pt x="171" y="104"/>
                    <a:pt x="171" y="104"/>
                  </a:cubicBezTo>
                  <a:cubicBezTo>
                    <a:pt x="174" y="107"/>
                    <a:pt x="179" y="108"/>
                    <a:pt x="183" y="106"/>
                  </a:cubicBezTo>
                  <a:cubicBezTo>
                    <a:pt x="188" y="104"/>
                    <a:pt x="191" y="98"/>
                    <a:pt x="190" y="92"/>
                  </a:cubicBezTo>
                  <a:cubicBezTo>
                    <a:pt x="191" y="93"/>
                    <a:pt x="191" y="93"/>
                    <a:pt x="191" y="94"/>
                  </a:cubicBezTo>
                  <a:cubicBezTo>
                    <a:pt x="195" y="100"/>
                    <a:pt x="195" y="100"/>
                    <a:pt x="195" y="100"/>
                  </a:cubicBezTo>
                  <a:cubicBezTo>
                    <a:pt x="199" y="98"/>
                    <a:pt x="199" y="98"/>
                    <a:pt x="199" y="98"/>
                  </a:cubicBezTo>
                  <a:cubicBezTo>
                    <a:pt x="195" y="92"/>
                    <a:pt x="195" y="92"/>
                    <a:pt x="195" y="92"/>
                  </a:cubicBezTo>
                  <a:cubicBezTo>
                    <a:pt x="194" y="89"/>
                    <a:pt x="191" y="88"/>
                    <a:pt x="188" y="88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2" y="45"/>
                    <a:pt x="167" y="43"/>
                    <a:pt x="162" y="43"/>
                  </a:cubicBezTo>
                  <a:cubicBezTo>
                    <a:pt x="100" y="46"/>
                    <a:pt x="100" y="46"/>
                    <a:pt x="100" y="46"/>
                  </a:cubicBezTo>
                  <a:cubicBezTo>
                    <a:pt x="98" y="46"/>
                    <a:pt x="96" y="46"/>
                    <a:pt x="94" y="47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0" y="48"/>
                    <a:pt x="88" y="50"/>
                    <a:pt x="86" y="51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5" y="48"/>
                    <a:pt x="8" y="49"/>
                    <a:pt x="4" y="54"/>
                  </a:cubicBezTo>
                  <a:cubicBezTo>
                    <a:pt x="0" y="59"/>
                    <a:pt x="0" y="66"/>
                    <a:pt x="5" y="70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3" y="101"/>
                    <a:pt x="48" y="102"/>
                    <a:pt x="53" y="99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77" y="139"/>
                    <a:pt x="77" y="139"/>
                    <a:pt x="77" y="139"/>
                  </a:cubicBezTo>
                  <a:cubicBezTo>
                    <a:pt x="72" y="141"/>
                    <a:pt x="68" y="146"/>
                    <a:pt x="68" y="151"/>
                  </a:cubicBezTo>
                  <a:cubicBezTo>
                    <a:pt x="68" y="151"/>
                    <a:pt x="68" y="151"/>
                    <a:pt x="68" y="151"/>
                  </a:cubicBezTo>
                  <a:cubicBezTo>
                    <a:pt x="68" y="151"/>
                    <a:pt x="68" y="151"/>
                    <a:pt x="68" y="152"/>
                  </a:cubicBezTo>
                  <a:cubicBezTo>
                    <a:pt x="66" y="208"/>
                    <a:pt x="66" y="208"/>
                    <a:pt x="66" y="208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1" y="214"/>
                    <a:pt x="47" y="222"/>
                    <a:pt x="50" y="229"/>
                  </a:cubicBezTo>
                  <a:cubicBezTo>
                    <a:pt x="53" y="235"/>
                    <a:pt x="60" y="239"/>
                    <a:pt x="67" y="236"/>
                  </a:cubicBezTo>
                  <a:cubicBezTo>
                    <a:pt x="84" y="229"/>
                    <a:pt x="84" y="229"/>
                    <a:pt x="84" y="229"/>
                  </a:cubicBezTo>
                  <a:cubicBezTo>
                    <a:pt x="89" y="228"/>
                    <a:pt x="92" y="224"/>
                    <a:pt x="92" y="21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118" y="151"/>
                    <a:pt x="118" y="151"/>
                    <a:pt x="118" y="151"/>
                  </a:cubicBezTo>
                  <a:cubicBezTo>
                    <a:pt x="126" y="175"/>
                    <a:pt x="126" y="175"/>
                    <a:pt x="126" y="175"/>
                  </a:cubicBezTo>
                  <a:cubicBezTo>
                    <a:pt x="128" y="181"/>
                    <a:pt x="133" y="184"/>
                    <a:pt x="138" y="184"/>
                  </a:cubicBezTo>
                  <a:cubicBezTo>
                    <a:pt x="192" y="190"/>
                    <a:pt x="192" y="190"/>
                    <a:pt x="192" y="190"/>
                  </a:cubicBezTo>
                  <a:cubicBezTo>
                    <a:pt x="196" y="201"/>
                    <a:pt x="196" y="201"/>
                    <a:pt x="196" y="201"/>
                  </a:cubicBezTo>
                  <a:cubicBezTo>
                    <a:pt x="198" y="208"/>
                    <a:pt x="205" y="211"/>
                    <a:pt x="212" y="209"/>
                  </a:cubicBezTo>
                  <a:cubicBezTo>
                    <a:pt x="219" y="207"/>
                    <a:pt x="222" y="200"/>
                    <a:pt x="220" y="193"/>
                  </a:cubicBezTo>
                  <a:lnTo>
                    <a:pt x="214" y="174"/>
                  </a:lnTo>
                  <a:close/>
                  <a:moveTo>
                    <a:pt x="170" y="118"/>
                  </a:moveTo>
                  <a:cubicBezTo>
                    <a:pt x="190" y="154"/>
                    <a:pt x="190" y="154"/>
                    <a:pt x="190" y="15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05" y="98"/>
                    <a:pt x="205" y="98"/>
                    <a:pt x="205" y="98"/>
                  </a:cubicBezTo>
                  <a:lnTo>
                    <a:pt x="170" y="118"/>
                  </a:lnTo>
                  <a:close/>
                  <a:moveTo>
                    <a:pt x="232" y="124"/>
                  </a:moveTo>
                  <a:cubicBezTo>
                    <a:pt x="217" y="98"/>
                    <a:pt x="217" y="98"/>
                    <a:pt x="217" y="98"/>
                  </a:cubicBezTo>
                  <a:cubicBezTo>
                    <a:pt x="215" y="95"/>
                    <a:pt x="212" y="94"/>
                    <a:pt x="209" y="96"/>
                  </a:cubicBezTo>
                  <a:cubicBezTo>
                    <a:pt x="208" y="96"/>
                    <a:pt x="208" y="96"/>
                    <a:pt x="208" y="96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30" y="131"/>
                    <a:pt x="230" y="131"/>
                    <a:pt x="230" y="131"/>
                  </a:cubicBezTo>
                  <a:cubicBezTo>
                    <a:pt x="232" y="130"/>
                    <a:pt x="233" y="127"/>
                    <a:pt x="232" y="124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>
            <a:xfrm>
              <a:off x="2038408" y="3813999"/>
              <a:ext cx="315409" cy="226238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0" t="0" r="0" b="0"/>
              <a:pathLst>
                <a:path w="262" h="188">
                  <a:moveTo>
                    <a:pt x="232" y="98"/>
                  </a:moveTo>
                  <a:cubicBezTo>
                    <a:pt x="232" y="110"/>
                    <a:pt x="223" y="119"/>
                    <a:pt x="212" y="119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33" y="119"/>
                    <a:pt x="24" y="110"/>
                    <a:pt x="24" y="98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22"/>
                    <a:pt x="33" y="13"/>
                    <a:pt x="44" y="13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23" y="13"/>
                    <a:pt x="232" y="22"/>
                    <a:pt x="232" y="33"/>
                  </a:cubicBezTo>
                  <a:lnTo>
                    <a:pt x="232" y="98"/>
                  </a:lnTo>
                  <a:close/>
                  <a:moveTo>
                    <a:pt x="260" y="172"/>
                  </a:moveTo>
                  <a:cubicBezTo>
                    <a:pt x="259" y="175"/>
                    <a:pt x="252" y="178"/>
                    <a:pt x="242" y="178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10" y="178"/>
                    <a:pt x="3" y="175"/>
                    <a:pt x="2" y="172"/>
                  </a:cubicBezTo>
                  <a:cubicBezTo>
                    <a:pt x="2" y="180"/>
                    <a:pt x="2" y="180"/>
                    <a:pt x="2" y="180"/>
                  </a:cubicBezTo>
                  <a:cubicBezTo>
                    <a:pt x="0" y="185"/>
                    <a:pt x="9" y="188"/>
                    <a:pt x="20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54" y="188"/>
                    <a:pt x="262" y="185"/>
                    <a:pt x="260" y="180"/>
                  </a:cubicBezTo>
                  <a:lnTo>
                    <a:pt x="260" y="172"/>
                  </a:lnTo>
                  <a:close/>
                  <a:moveTo>
                    <a:pt x="242" y="172"/>
                  </a:moveTo>
                  <a:cubicBezTo>
                    <a:pt x="20" y="172"/>
                    <a:pt x="20" y="172"/>
                    <a:pt x="20" y="172"/>
                  </a:cubicBezTo>
                  <a:cubicBezTo>
                    <a:pt x="9" y="172"/>
                    <a:pt x="0" y="169"/>
                    <a:pt x="2" y="164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14" y="131"/>
                    <a:pt x="21" y="128"/>
                    <a:pt x="29" y="127"/>
                  </a:cubicBezTo>
                  <a:cubicBezTo>
                    <a:pt x="19" y="122"/>
                    <a:pt x="12" y="111"/>
                    <a:pt x="12" y="98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24"/>
                    <a:pt x="16" y="16"/>
                    <a:pt x="22" y="10"/>
                  </a:cubicBezTo>
                  <a:cubicBezTo>
                    <a:pt x="27" y="4"/>
                    <a:pt x="35" y="0"/>
                    <a:pt x="4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30" y="0"/>
                    <a:pt x="244" y="15"/>
                    <a:pt x="244" y="33"/>
                  </a:cubicBezTo>
                  <a:cubicBezTo>
                    <a:pt x="244" y="98"/>
                    <a:pt x="244" y="98"/>
                    <a:pt x="244" y="98"/>
                  </a:cubicBezTo>
                  <a:cubicBezTo>
                    <a:pt x="244" y="110"/>
                    <a:pt x="237" y="121"/>
                    <a:pt x="228" y="127"/>
                  </a:cubicBezTo>
                  <a:cubicBezTo>
                    <a:pt x="228" y="127"/>
                    <a:pt x="228" y="127"/>
                    <a:pt x="228" y="127"/>
                  </a:cubicBezTo>
                  <a:cubicBezTo>
                    <a:pt x="238" y="127"/>
                    <a:pt x="248" y="130"/>
                    <a:pt x="249" y="134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2" y="169"/>
                    <a:pt x="254" y="172"/>
                    <a:pt x="242" y="172"/>
                  </a:cubicBezTo>
                  <a:close/>
                  <a:moveTo>
                    <a:pt x="83" y="153"/>
                  </a:moveTo>
                  <a:cubicBezTo>
                    <a:pt x="89" y="153"/>
                    <a:pt x="94" y="151"/>
                    <a:pt x="95" y="149"/>
                  </a:cubicBezTo>
                  <a:cubicBezTo>
                    <a:pt x="95" y="146"/>
                    <a:pt x="90" y="144"/>
                    <a:pt x="84" y="144"/>
                  </a:cubicBezTo>
                  <a:cubicBezTo>
                    <a:pt x="78" y="144"/>
                    <a:pt x="72" y="146"/>
                    <a:pt x="72" y="149"/>
                  </a:cubicBezTo>
                  <a:cubicBezTo>
                    <a:pt x="71" y="151"/>
                    <a:pt x="76" y="153"/>
                    <a:pt x="83" y="153"/>
                  </a:cubicBezTo>
                  <a:close/>
                  <a:moveTo>
                    <a:pt x="81" y="137"/>
                  </a:moveTo>
                  <a:cubicBezTo>
                    <a:pt x="81" y="134"/>
                    <a:pt x="77" y="132"/>
                    <a:pt x="71" y="132"/>
                  </a:cubicBezTo>
                  <a:cubicBezTo>
                    <a:pt x="65" y="132"/>
                    <a:pt x="60" y="134"/>
                    <a:pt x="59" y="137"/>
                  </a:cubicBezTo>
                  <a:cubicBezTo>
                    <a:pt x="59" y="139"/>
                    <a:pt x="63" y="141"/>
                    <a:pt x="69" y="141"/>
                  </a:cubicBezTo>
                  <a:cubicBezTo>
                    <a:pt x="75" y="141"/>
                    <a:pt x="81" y="139"/>
                    <a:pt x="81" y="137"/>
                  </a:cubicBezTo>
                  <a:close/>
                  <a:moveTo>
                    <a:pt x="100" y="141"/>
                  </a:moveTo>
                  <a:cubicBezTo>
                    <a:pt x="106" y="141"/>
                    <a:pt x="111" y="139"/>
                    <a:pt x="112" y="137"/>
                  </a:cubicBezTo>
                  <a:cubicBezTo>
                    <a:pt x="112" y="134"/>
                    <a:pt x="107" y="132"/>
                    <a:pt x="101" y="132"/>
                  </a:cubicBezTo>
                  <a:cubicBezTo>
                    <a:pt x="95" y="132"/>
                    <a:pt x="90" y="134"/>
                    <a:pt x="90" y="137"/>
                  </a:cubicBezTo>
                  <a:cubicBezTo>
                    <a:pt x="89" y="139"/>
                    <a:pt x="94" y="141"/>
                    <a:pt x="100" y="141"/>
                  </a:cubicBezTo>
                  <a:close/>
                  <a:moveTo>
                    <a:pt x="103" y="149"/>
                  </a:moveTo>
                  <a:cubicBezTo>
                    <a:pt x="103" y="151"/>
                    <a:pt x="108" y="153"/>
                    <a:pt x="115" y="153"/>
                  </a:cubicBezTo>
                  <a:cubicBezTo>
                    <a:pt x="121" y="153"/>
                    <a:pt x="126" y="151"/>
                    <a:pt x="126" y="149"/>
                  </a:cubicBezTo>
                  <a:cubicBezTo>
                    <a:pt x="126" y="146"/>
                    <a:pt x="121" y="144"/>
                    <a:pt x="115" y="144"/>
                  </a:cubicBezTo>
                  <a:cubicBezTo>
                    <a:pt x="109" y="144"/>
                    <a:pt x="104" y="146"/>
                    <a:pt x="103" y="149"/>
                  </a:cubicBezTo>
                  <a:close/>
                  <a:moveTo>
                    <a:pt x="131" y="141"/>
                  </a:moveTo>
                  <a:cubicBezTo>
                    <a:pt x="137" y="141"/>
                    <a:pt x="142" y="139"/>
                    <a:pt x="142" y="137"/>
                  </a:cubicBezTo>
                  <a:cubicBezTo>
                    <a:pt x="142" y="134"/>
                    <a:pt x="137" y="132"/>
                    <a:pt x="131" y="132"/>
                  </a:cubicBezTo>
                  <a:cubicBezTo>
                    <a:pt x="125" y="132"/>
                    <a:pt x="120" y="134"/>
                    <a:pt x="120" y="137"/>
                  </a:cubicBezTo>
                  <a:cubicBezTo>
                    <a:pt x="120" y="139"/>
                    <a:pt x="125" y="141"/>
                    <a:pt x="131" y="141"/>
                  </a:cubicBezTo>
                  <a:close/>
                  <a:moveTo>
                    <a:pt x="135" y="149"/>
                  </a:moveTo>
                  <a:cubicBezTo>
                    <a:pt x="135" y="151"/>
                    <a:pt x="140" y="153"/>
                    <a:pt x="147" y="153"/>
                  </a:cubicBezTo>
                  <a:cubicBezTo>
                    <a:pt x="153" y="153"/>
                    <a:pt x="158" y="151"/>
                    <a:pt x="158" y="149"/>
                  </a:cubicBezTo>
                  <a:cubicBezTo>
                    <a:pt x="158" y="146"/>
                    <a:pt x="152" y="144"/>
                    <a:pt x="146" y="144"/>
                  </a:cubicBezTo>
                  <a:cubicBezTo>
                    <a:pt x="140" y="144"/>
                    <a:pt x="135" y="146"/>
                    <a:pt x="135" y="149"/>
                  </a:cubicBezTo>
                  <a:close/>
                  <a:moveTo>
                    <a:pt x="162" y="141"/>
                  </a:moveTo>
                  <a:cubicBezTo>
                    <a:pt x="168" y="141"/>
                    <a:pt x="173" y="139"/>
                    <a:pt x="173" y="137"/>
                  </a:cubicBezTo>
                  <a:cubicBezTo>
                    <a:pt x="172" y="134"/>
                    <a:pt x="167" y="132"/>
                    <a:pt x="161" y="132"/>
                  </a:cubicBezTo>
                  <a:cubicBezTo>
                    <a:pt x="155" y="132"/>
                    <a:pt x="150" y="134"/>
                    <a:pt x="151" y="137"/>
                  </a:cubicBezTo>
                  <a:cubicBezTo>
                    <a:pt x="151" y="139"/>
                    <a:pt x="156" y="141"/>
                    <a:pt x="162" y="141"/>
                  </a:cubicBezTo>
                  <a:close/>
                  <a:moveTo>
                    <a:pt x="167" y="149"/>
                  </a:moveTo>
                  <a:cubicBezTo>
                    <a:pt x="167" y="151"/>
                    <a:pt x="172" y="153"/>
                    <a:pt x="179" y="153"/>
                  </a:cubicBezTo>
                  <a:cubicBezTo>
                    <a:pt x="185" y="153"/>
                    <a:pt x="190" y="151"/>
                    <a:pt x="189" y="149"/>
                  </a:cubicBezTo>
                  <a:cubicBezTo>
                    <a:pt x="189" y="146"/>
                    <a:pt x="184" y="144"/>
                    <a:pt x="177" y="144"/>
                  </a:cubicBezTo>
                  <a:cubicBezTo>
                    <a:pt x="171" y="144"/>
                    <a:pt x="166" y="146"/>
                    <a:pt x="167" y="149"/>
                  </a:cubicBezTo>
                  <a:close/>
                  <a:moveTo>
                    <a:pt x="193" y="141"/>
                  </a:moveTo>
                  <a:cubicBezTo>
                    <a:pt x="199" y="141"/>
                    <a:pt x="204" y="139"/>
                    <a:pt x="203" y="137"/>
                  </a:cubicBezTo>
                  <a:cubicBezTo>
                    <a:pt x="203" y="134"/>
                    <a:pt x="197" y="132"/>
                    <a:pt x="191" y="132"/>
                  </a:cubicBezTo>
                  <a:cubicBezTo>
                    <a:pt x="185" y="132"/>
                    <a:pt x="181" y="134"/>
                    <a:pt x="181" y="137"/>
                  </a:cubicBezTo>
                  <a:cubicBezTo>
                    <a:pt x="181" y="139"/>
                    <a:pt x="187" y="141"/>
                    <a:pt x="193" y="141"/>
                  </a:cubicBezTo>
                  <a:close/>
                  <a:moveTo>
                    <a:pt x="44" y="127"/>
                  </a:moveTo>
                  <a:cubicBezTo>
                    <a:pt x="212" y="127"/>
                    <a:pt x="212" y="127"/>
                    <a:pt x="212" y="127"/>
                  </a:cubicBezTo>
                  <a:cubicBezTo>
                    <a:pt x="227" y="127"/>
                    <a:pt x="239" y="114"/>
                    <a:pt x="239" y="98"/>
                  </a:cubicBezTo>
                  <a:cubicBezTo>
                    <a:pt x="239" y="33"/>
                    <a:pt x="239" y="33"/>
                    <a:pt x="239" y="33"/>
                  </a:cubicBezTo>
                  <a:cubicBezTo>
                    <a:pt x="239" y="17"/>
                    <a:pt x="227" y="5"/>
                    <a:pt x="212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6" y="5"/>
                    <a:pt x="30" y="7"/>
                    <a:pt x="24" y="13"/>
                  </a:cubicBezTo>
                  <a:cubicBezTo>
                    <a:pt x="19" y="18"/>
                    <a:pt x="17" y="25"/>
                    <a:pt x="17" y="33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4"/>
                    <a:pt x="29" y="127"/>
                    <a:pt x="44" y="127"/>
                  </a:cubicBezTo>
                  <a:close/>
                  <a:moveTo>
                    <a:pt x="38" y="141"/>
                  </a:moveTo>
                  <a:cubicBezTo>
                    <a:pt x="44" y="141"/>
                    <a:pt x="50" y="139"/>
                    <a:pt x="51" y="137"/>
                  </a:cubicBezTo>
                  <a:cubicBezTo>
                    <a:pt x="51" y="134"/>
                    <a:pt x="47" y="132"/>
                    <a:pt x="41" y="132"/>
                  </a:cubicBezTo>
                  <a:cubicBezTo>
                    <a:pt x="35" y="132"/>
                    <a:pt x="29" y="134"/>
                    <a:pt x="29" y="137"/>
                  </a:cubicBezTo>
                  <a:cubicBezTo>
                    <a:pt x="28" y="139"/>
                    <a:pt x="32" y="141"/>
                    <a:pt x="38" y="141"/>
                  </a:cubicBezTo>
                  <a:close/>
                  <a:moveTo>
                    <a:pt x="51" y="153"/>
                  </a:moveTo>
                  <a:cubicBezTo>
                    <a:pt x="57" y="153"/>
                    <a:pt x="62" y="151"/>
                    <a:pt x="63" y="149"/>
                  </a:cubicBezTo>
                  <a:cubicBezTo>
                    <a:pt x="63" y="146"/>
                    <a:pt x="59" y="144"/>
                    <a:pt x="53" y="144"/>
                  </a:cubicBezTo>
                  <a:cubicBezTo>
                    <a:pt x="46" y="144"/>
                    <a:pt x="41" y="146"/>
                    <a:pt x="40" y="149"/>
                  </a:cubicBezTo>
                  <a:cubicBezTo>
                    <a:pt x="40" y="151"/>
                    <a:pt x="44" y="153"/>
                    <a:pt x="51" y="153"/>
                  </a:cubicBezTo>
                  <a:close/>
                  <a:moveTo>
                    <a:pt x="207" y="163"/>
                  </a:moveTo>
                  <a:cubicBezTo>
                    <a:pt x="207" y="161"/>
                    <a:pt x="202" y="159"/>
                    <a:pt x="196" y="159"/>
                  </a:cubicBezTo>
                  <a:cubicBezTo>
                    <a:pt x="66" y="159"/>
                    <a:pt x="66" y="159"/>
                    <a:pt x="66" y="159"/>
                  </a:cubicBezTo>
                  <a:cubicBezTo>
                    <a:pt x="61" y="159"/>
                    <a:pt x="55" y="161"/>
                    <a:pt x="55" y="163"/>
                  </a:cubicBezTo>
                  <a:cubicBezTo>
                    <a:pt x="54" y="165"/>
                    <a:pt x="59" y="167"/>
                    <a:pt x="65" y="167"/>
                  </a:cubicBezTo>
                  <a:cubicBezTo>
                    <a:pt x="197" y="167"/>
                    <a:pt x="197" y="167"/>
                    <a:pt x="197" y="167"/>
                  </a:cubicBezTo>
                  <a:cubicBezTo>
                    <a:pt x="203" y="167"/>
                    <a:pt x="208" y="165"/>
                    <a:pt x="207" y="163"/>
                  </a:cubicBezTo>
                  <a:close/>
                  <a:moveTo>
                    <a:pt x="221" y="149"/>
                  </a:moveTo>
                  <a:cubicBezTo>
                    <a:pt x="220" y="146"/>
                    <a:pt x="215" y="144"/>
                    <a:pt x="209" y="144"/>
                  </a:cubicBezTo>
                  <a:cubicBezTo>
                    <a:pt x="202" y="144"/>
                    <a:pt x="198" y="146"/>
                    <a:pt x="198" y="149"/>
                  </a:cubicBezTo>
                  <a:cubicBezTo>
                    <a:pt x="199" y="151"/>
                    <a:pt x="204" y="153"/>
                    <a:pt x="211" y="153"/>
                  </a:cubicBezTo>
                  <a:cubicBezTo>
                    <a:pt x="217" y="153"/>
                    <a:pt x="222" y="151"/>
                    <a:pt x="221" y="149"/>
                  </a:cubicBezTo>
                  <a:close/>
                  <a:moveTo>
                    <a:pt x="234" y="137"/>
                  </a:moveTo>
                  <a:cubicBezTo>
                    <a:pt x="233" y="134"/>
                    <a:pt x="227" y="132"/>
                    <a:pt x="221" y="132"/>
                  </a:cubicBezTo>
                  <a:cubicBezTo>
                    <a:pt x="215" y="132"/>
                    <a:pt x="211" y="134"/>
                    <a:pt x="212" y="137"/>
                  </a:cubicBezTo>
                  <a:cubicBezTo>
                    <a:pt x="212" y="139"/>
                    <a:pt x="218" y="141"/>
                    <a:pt x="224" y="141"/>
                  </a:cubicBezTo>
                  <a:cubicBezTo>
                    <a:pt x="230" y="141"/>
                    <a:pt x="234" y="139"/>
                    <a:pt x="234" y="137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3095625" y="3212430"/>
            <a:ext cx="5235575" cy="0"/>
          </a:xfrm>
          <a:prstGeom prst="line">
            <a:avLst/>
          </a:prstGeom>
          <a:ln w="9525" cap="flat" cmpd="sng">
            <a:solidFill>
              <a:srgbClr val="FF8975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8" name="直接连接符 7"/>
          <p:cNvCxnSpPr/>
          <p:nvPr/>
        </p:nvCxnSpPr>
        <p:spPr>
          <a:xfrm>
            <a:off x="3095625" y="4604668"/>
            <a:ext cx="5235575" cy="0"/>
          </a:xfrm>
          <a:prstGeom prst="line">
            <a:avLst/>
          </a:prstGeom>
          <a:ln w="9525" cap="flat" cmpd="sng">
            <a:solidFill>
              <a:srgbClr val="ED4545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9" name="直接连接符 8"/>
          <p:cNvCxnSpPr/>
          <p:nvPr/>
        </p:nvCxnSpPr>
        <p:spPr>
          <a:xfrm>
            <a:off x="3095625" y="5949280"/>
            <a:ext cx="5235575" cy="0"/>
          </a:xfrm>
          <a:prstGeom prst="line">
            <a:avLst/>
          </a:prstGeom>
          <a:ln w="9525" cap="flat" cmpd="sng">
            <a:solidFill>
              <a:srgbClr val="D3313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0085" name="Rectangle 5"/>
          <p:cNvSpPr/>
          <p:nvPr/>
        </p:nvSpPr>
        <p:spPr>
          <a:xfrm>
            <a:off x="539552" y="1772816"/>
            <a:ext cx="6984776" cy="15696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抽象数据类型可以用以下的三元组来表示：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      	</a:t>
            </a:r>
            <a:r>
              <a:rPr lang="en-US" altLang="zh-CN" dirty="0">
                <a:latin typeface="Times New Roman" panose="02020603050405020304" pitchFamily="18" charset="0"/>
              </a:rPr>
              <a:t>ADT = </a:t>
            </a:r>
            <a:r>
              <a:rPr lang="zh-CN" altLang="en-US" dirty="0">
                <a:latin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P</a:t>
            </a:r>
            <a:r>
              <a:rPr lang="zh-CN" altLang="en-US" dirty="0">
                <a:latin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      数据对象   </a:t>
            </a:r>
            <a:r>
              <a:rPr lang="en-US" altLang="zh-CN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上的关系集    </a:t>
            </a:r>
            <a:r>
              <a:rPr lang="en-US" altLang="zh-CN" dirty="0">
                <a:latin typeface="Times New Roman" panose="02020603050405020304" pitchFamily="18" charset="0"/>
              </a:rPr>
              <a:t>D</a:t>
            </a:r>
            <a:r>
              <a:rPr lang="zh-CN" altLang="en-US" dirty="0">
                <a:latin typeface="Times New Roman" panose="02020603050405020304" pitchFamily="18" charset="0"/>
              </a:rPr>
              <a:t>上的操作集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30086" name="Rectangle 6"/>
          <p:cNvSpPr/>
          <p:nvPr/>
        </p:nvSpPr>
        <p:spPr>
          <a:xfrm>
            <a:off x="641152" y="3469854"/>
            <a:ext cx="5399087" cy="2406650"/>
          </a:xfrm>
          <a:prstGeom prst="rect">
            <a:avLst/>
          </a:prstGeom>
          <a:noFill/>
          <a:ln w="127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ADT</a:t>
            </a:r>
            <a:r>
              <a:rPr lang="zh-CN" altLang="en-US" sz="2600" b="1" dirty="0">
                <a:latin typeface="Times New Roman" panose="02020603050405020304" pitchFamily="18" charset="0"/>
                <a:ea typeface="楷体_GB2312" pitchFamily="1" charset="-122"/>
              </a:rPr>
              <a:t>抽象数据类型名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{ </a:t>
            </a:r>
            <a:endParaRPr lang="en-US" altLang="zh-CN" sz="26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marL="0" lvl="0" indent="0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        </a:t>
            </a:r>
            <a:r>
              <a:rPr lang="zh-CN" altLang="en-US" sz="2600" b="1" dirty="0">
                <a:solidFill>
                  <a:srgbClr val="FF0909"/>
                </a:solidFill>
                <a:latin typeface="Times New Roman" panose="02020603050405020304" pitchFamily="18" charset="0"/>
                <a:ea typeface="楷体_GB2312" pitchFamily="1" charset="-122"/>
              </a:rPr>
              <a:t>数据对象</a:t>
            </a:r>
            <a:r>
              <a:rPr lang="zh-CN" altLang="en-US" sz="2600" b="1" dirty="0">
                <a:latin typeface="Times New Roman" panose="02020603050405020304" pitchFamily="18" charset="0"/>
                <a:ea typeface="楷体_GB2312" pitchFamily="1" charset="-122"/>
              </a:rPr>
              <a:t>：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&lt;</a:t>
            </a:r>
            <a:r>
              <a:rPr lang="zh-CN" altLang="en-US" sz="2600" b="1" dirty="0">
                <a:latin typeface="Times New Roman" panose="02020603050405020304" pitchFamily="18" charset="0"/>
                <a:ea typeface="楷体_GB2312" pitchFamily="1" charset="-122"/>
              </a:rPr>
              <a:t>数据对象的定义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&gt;</a:t>
            </a:r>
            <a:endParaRPr lang="en-US" altLang="zh-CN" sz="26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marL="0" lvl="0" indent="0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        </a:t>
            </a:r>
            <a:r>
              <a:rPr lang="zh-CN" altLang="en-US" sz="2600" b="1" dirty="0">
                <a:latin typeface="Times New Roman" panose="02020603050405020304" pitchFamily="18" charset="0"/>
                <a:ea typeface="楷体_GB2312" pitchFamily="1" charset="-122"/>
              </a:rPr>
              <a:t>数据关系：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&lt;</a:t>
            </a:r>
            <a:r>
              <a:rPr lang="zh-CN" altLang="en-US" sz="2600" b="1" dirty="0">
                <a:latin typeface="Times New Roman" panose="02020603050405020304" pitchFamily="18" charset="0"/>
                <a:ea typeface="楷体_GB2312" pitchFamily="1" charset="-122"/>
              </a:rPr>
              <a:t>数据关系的定义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&gt; </a:t>
            </a:r>
            <a:endParaRPr lang="en-US" altLang="zh-CN" sz="26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marL="0" lvl="0" indent="0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        </a:t>
            </a:r>
            <a:r>
              <a:rPr lang="zh-CN" altLang="en-US" sz="2600" b="1" dirty="0">
                <a:solidFill>
                  <a:srgbClr val="FF0909"/>
                </a:solidFill>
                <a:latin typeface="Times New Roman" panose="02020603050405020304" pitchFamily="18" charset="0"/>
                <a:ea typeface="楷体_GB2312" pitchFamily="1" charset="-122"/>
              </a:rPr>
              <a:t>基本操作</a:t>
            </a:r>
            <a:r>
              <a:rPr lang="zh-CN" altLang="en-US" sz="2600" b="1" dirty="0">
                <a:latin typeface="Times New Roman" panose="02020603050405020304" pitchFamily="18" charset="0"/>
                <a:ea typeface="楷体_GB2312" pitchFamily="1" charset="-122"/>
              </a:rPr>
              <a:t> ：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&lt;</a:t>
            </a:r>
            <a:r>
              <a:rPr lang="zh-CN" altLang="en-US" sz="2600" b="1" dirty="0">
                <a:latin typeface="Times New Roman" panose="02020603050405020304" pitchFamily="18" charset="0"/>
                <a:ea typeface="楷体_GB2312" pitchFamily="1" charset="-122"/>
              </a:rPr>
              <a:t>基本操作的定义</a:t>
            </a: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&gt; </a:t>
            </a:r>
            <a:endParaRPr lang="en-US" altLang="zh-CN" sz="2600" b="1" dirty="0">
              <a:latin typeface="Times New Roman" panose="02020603050405020304" pitchFamily="18" charset="0"/>
              <a:ea typeface="楷体_GB2312" pitchFamily="1" charset="-122"/>
            </a:endParaRPr>
          </a:p>
          <a:p>
            <a:pPr marL="0" lvl="0" indent="0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600" b="1" dirty="0">
                <a:latin typeface="Times New Roman" panose="02020603050405020304" pitchFamily="18" charset="0"/>
                <a:ea typeface="楷体_GB2312" pitchFamily="1" charset="-122"/>
              </a:rPr>
              <a:t>} ADT</a:t>
            </a:r>
            <a:r>
              <a:rPr lang="zh-CN" altLang="en-US" sz="2600" b="1" dirty="0">
                <a:latin typeface="Times New Roman" panose="02020603050405020304" pitchFamily="18" charset="0"/>
                <a:ea typeface="楷体_GB2312" pitchFamily="1" charset="-122"/>
              </a:rPr>
              <a:t>抽象数据类型名</a:t>
            </a:r>
            <a:endParaRPr lang="zh-CN" altLang="en-US" sz="2600" b="1" dirty="0">
              <a:latin typeface="Times New Roman" panose="02020603050405020304" pitchFamily="18" charset="0"/>
            </a:endParaRPr>
          </a:p>
        </p:txBody>
      </p:sp>
      <p:sp>
        <p:nvSpPr>
          <p:cNvPr id="430088" name="Line 8"/>
          <p:cNvSpPr/>
          <p:nvPr/>
        </p:nvSpPr>
        <p:spPr>
          <a:xfrm flipH="1">
            <a:off x="2800152" y="2533229"/>
            <a:ext cx="1008062" cy="360362"/>
          </a:xfrm>
          <a:prstGeom prst="line">
            <a:avLst/>
          </a:prstGeom>
          <a:ln w="349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089" name="Line 9"/>
          <p:cNvSpPr/>
          <p:nvPr/>
        </p:nvSpPr>
        <p:spPr>
          <a:xfrm flipH="1">
            <a:off x="4332089" y="2533229"/>
            <a:ext cx="1588" cy="427037"/>
          </a:xfrm>
          <a:prstGeom prst="line">
            <a:avLst/>
          </a:prstGeom>
          <a:ln w="349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090" name="Line 10"/>
          <p:cNvSpPr/>
          <p:nvPr/>
        </p:nvSpPr>
        <p:spPr>
          <a:xfrm>
            <a:off x="4960739" y="2533229"/>
            <a:ext cx="1079500" cy="360362"/>
          </a:xfrm>
          <a:prstGeom prst="line">
            <a:avLst/>
          </a:prstGeom>
          <a:ln w="349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Rectangle 3"/>
          <p:cNvSpPr txBox="1"/>
          <p:nvPr/>
        </p:nvSpPr>
        <p:spPr>
          <a:xfrm>
            <a:off x="179388" y="1125538"/>
            <a:ext cx="8785225" cy="904651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+mj-lt"/>
                <a:ea typeface="微软雅黑" panose="020B0503020204020204" pitchFamily="34" charset="-122"/>
              </a:rPr>
              <a:t>抽象数据类型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(Abstract Data Type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ADT)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30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4300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4300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4300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430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430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430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4300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4300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5" grpId="0" advAuto="1000" build="p"/>
      <p:bldP spid="430086" grpId="0" animBg="1" advAuto="100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latin typeface="+mj-lt"/>
                <a:ea typeface="微软雅黑" panose="020B0503020204020204" pitchFamily="34" charset="-122"/>
              </a:rPr>
              <a:t>抽象数据类型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(Abstract Data Type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ADT)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Oval 3"/>
          <p:cNvSpPr>
            <a:spLocks noChangeArrowheads="1"/>
          </p:cNvSpPr>
          <p:nvPr/>
        </p:nvSpPr>
        <p:spPr bwMode="auto">
          <a:xfrm>
            <a:off x="1962275" y="2741165"/>
            <a:ext cx="7620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Oval 4"/>
          <p:cNvSpPr>
            <a:spLocks noChangeArrowheads="1"/>
          </p:cNvSpPr>
          <p:nvPr/>
        </p:nvSpPr>
        <p:spPr bwMode="auto">
          <a:xfrm>
            <a:off x="3257675" y="2407790"/>
            <a:ext cx="8382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616575" y="3220590"/>
            <a:ext cx="7620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5102350" y="2141090"/>
            <a:ext cx="7620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7270875" y="3296790"/>
            <a:ext cx="8382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Oval 8"/>
          <p:cNvSpPr>
            <a:spLocks noChangeArrowheads="1"/>
          </p:cNvSpPr>
          <p:nvPr/>
        </p:nvSpPr>
        <p:spPr bwMode="auto">
          <a:xfrm>
            <a:off x="6762875" y="2026790"/>
            <a:ext cx="762000" cy="3810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Oval 9"/>
          <p:cNvSpPr>
            <a:spLocks noChangeArrowheads="1"/>
          </p:cNvSpPr>
          <p:nvPr/>
        </p:nvSpPr>
        <p:spPr bwMode="auto">
          <a:xfrm>
            <a:off x="8172575" y="2537965"/>
            <a:ext cx="762000" cy="304800"/>
          </a:xfrm>
          <a:prstGeom prst="ellipse">
            <a:avLst/>
          </a:prstGeom>
          <a:solidFill>
            <a:srgbClr val="99CCFF"/>
          </a:solidFill>
          <a:ln w="9525">
            <a:noFill/>
            <a:rou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2609975" y="4439790"/>
            <a:ext cx="5218113" cy="523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查找   　插入　  删除         修改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1" name="AutoShape 16"/>
          <p:cNvCxnSpPr/>
          <p:nvPr/>
        </p:nvCxnSpPr>
        <p:spPr>
          <a:xfrm rot="5400000">
            <a:off x="7472487" y="3130102"/>
            <a:ext cx="1400175" cy="1143000"/>
          </a:xfrm>
          <a:prstGeom prst="curvedConnector3">
            <a:avLst>
              <a:gd name="adj1" fmla="val 50000"/>
            </a:avLst>
          </a:prstGeom>
          <a:ln w="1905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</p:cxn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2498850" y="3253927"/>
            <a:ext cx="301625" cy="1147763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 flipH="1">
            <a:off x="2952875" y="2953890"/>
            <a:ext cx="663575" cy="1447800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Line 19"/>
          <p:cNvSpPr>
            <a:spLocks noChangeShapeType="1"/>
          </p:cNvSpPr>
          <p:nvPr/>
        </p:nvSpPr>
        <p:spPr bwMode="auto">
          <a:xfrm flipH="1">
            <a:off x="3029075" y="2649090"/>
            <a:ext cx="2362200" cy="1752600"/>
          </a:xfrm>
          <a:prstGeom prst="line">
            <a:avLst/>
          </a:prstGeom>
          <a:noFill/>
          <a:ln w="19050">
            <a:solidFill>
              <a:srgbClr val="00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 flipH="1">
            <a:off x="3333875" y="3715890"/>
            <a:ext cx="1498600" cy="685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Line 21"/>
          <p:cNvSpPr>
            <a:spLocks noChangeShapeType="1"/>
          </p:cNvSpPr>
          <p:nvPr/>
        </p:nvSpPr>
        <p:spPr bwMode="auto">
          <a:xfrm flipH="1">
            <a:off x="3562475" y="2741165"/>
            <a:ext cx="4572000" cy="1660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Line 22"/>
          <p:cNvSpPr>
            <a:spLocks noChangeShapeType="1"/>
          </p:cNvSpPr>
          <p:nvPr/>
        </p:nvSpPr>
        <p:spPr bwMode="auto">
          <a:xfrm>
            <a:off x="3781550" y="2953890"/>
            <a:ext cx="466725" cy="1447800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Line 23"/>
          <p:cNvSpPr>
            <a:spLocks noChangeShapeType="1"/>
          </p:cNvSpPr>
          <p:nvPr/>
        </p:nvSpPr>
        <p:spPr bwMode="auto">
          <a:xfrm flipH="1">
            <a:off x="4400675" y="2918965"/>
            <a:ext cx="3898900" cy="1406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>
            <a:off x="4984875" y="3753990"/>
            <a:ext cx="558800" cy="6477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>
            <a:off x="5543675" y="2649090"/>
            <a:ext cx="1219200" cy="1752600"/>
          </a:xfrm>
          <a:prstGeom prst="line">
            <a:avLst/>
          </a:prstGeom>
          <a:noFill/>
          <a:ln w="19050">
            <a:solidFill>
              <a:srgbClr val="003300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 flipH="1">
            <a:off x="6915275" y="2560190"/>
            <a:ext cx="228600" cy="1841500"/>
          </a:xfrm>
          <a:prstGeom prst="line">
            <a:avLst/>
          </a:prstGeom>
          <a:noFill/>
          <a:ln w="19050">
            <a:solidFill>
              <a:srgbClr val="800080"/>
            </a:solidFill>
            <a:rou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00" name="Line 27"/>
          <p:cNvSpPr>
            <a:spLocks noChangeShapeType="1"/>
          </p:cNvSpPr>
          <p:nvPr/>
        </p:nvSpPr>
        <p:spPr bwMode="auto">
          <a:xfrm flipH="1">
            <a:off x="7296275" y="3830190"/>
            <a:ext cx="266700" cy="571500"/>
          </a:xfrm>
          <a:prstGeom prst="line">
            <a:avLst/>
          </a:prstGeom>
          <a:noFill/>
          <a:ln w="19050">
            <a:solidFill>
              <a:srgbClr val="808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01" name="Rectangle 31"/>
          <p:cNvSpPr>
            <a:spLocks noChangeArrowheads="1"/>
          </p:cNvSpPr>
          <p:nvPr/>
        </p:nvSpPr>
        <p:spPr bwMode="auto">
          <a:xfrm>
            <a:off x="2609975" y="5399623"/>
            <a:ext cx="5218113" cy="533400"/>
          </a:xfrm>
          <a:prstGeom prst="rect">
            <a:avLst/>
          </a:prstGeom>
          <a:solidFill>
            <a:srgbClr val="99CCFF"/>
          </a:solidFill>
          <a:ln w="9525" cap="rnd">
            <a:solidFill>
              <a:schemeClr val="tx1"/>
            </a:solidFill>
            <a:prstDash val="sysDot"/>
            <a:miter lim="800000"/>
          </a:ln>
          <a:effectLst/>
        </p:spPr>
        <p:txBody>
          <a:bodyPr wrap="none"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线性表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08" name="AutoShape 36"/>
          <p:cNvSpPr/>
          <p:nvPr/>
        </p:nvSpPr>
        <p:spPr bwMode="auto">
          <a:xfrm>
            <a:off x="179512" y="4408040"/>
            <a:ext cx="2022475" cy="638175"/>
          </a:xfrm>
          <a:prstGeom prst="borderCallout2">
            <a:avLst>
              <a:gd name="adj1" fmla="val 65981"/>
              <a:gd name="adj2" fmla="val 102370"/>
              <a:gd name="adj3" fmla="val 65980"/>
              <a:gd name="adj4" fmla="val 130143"/>
              <a:gd name="adj5" fmla="val 65980"/>
              <a:gd name="adj6" fmla="val 153654"/>
            </a:avLst>
          </a:prstGeom>
          <a:noFill/>
          <a:ln w="9525">
            <a:noFill/>
            <a:miter lim="800000"/>
          </a:ln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接口或用户界面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209" name="AutoShape 37"/>
          <p:cNvSpPr/>
          <p:nvPr/>
        </p:nvSpPr>
        <p:spPr bwMode="auto">
          <a:xfrm>
            <a:off x="306512" y="5201185"/>
            <a:ext cx="1895475" cy="963613"/>
          </a:xfrm>
          <a:prstGeom prst="borderCallout2">
            <a:avLst>
              <a:gd name="adj1" fmla="val 50007"/>
              <a:gd name="adj2" fmla="val 104924"/>
              <a:gd name="adj3" fmla="val 50007"/>
              <a:gd name="adj4" fmla="val 130148"/>
              <a:gd name="adj5" fmla="val 50007"/>
              <a:gd name="adj6" fmla="val 148608"/>
            </a:avLst>
          </a:prstGeom>
          <a:noFill/>
          <a:ln w="9525">
            <a:noFill/>
            <a:miter lim="800000"/>
          </a:ln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数据类型的物理实现封装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1210" name="直接连接符 51209"/>
          <p:cNvCxnSpPr>
            <a:stCxn id="51208" idx="4"/>
          </p:cNvCxnSpPr>
          <p:nvPr/>
        </p:nvCxnSpPr>
        <p:spPr bwMode="auto">
          <a:xfrm>
            <a:off x="2201987" y="4727127"/>
            <a:ext cx="29686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11" name="直接连接符 51210"/>
          <p:cNvCxnSpPr/>
          <p:nvPr/>
        </p:nvCxnSpPr>
        <p:spPr bwMode="auto">
          <a:xfrm>
            <a:off x="2201987" y="5666323"/>
            <a:ext cx="29686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12" name="Rectangle 5"/>
          <p:cNvSpPr>
            <a:spLocks noChangeArrowheads="1"/>
          </p:cNvSpPr>
          <p:nvPr/>
        </p:nvSpPr>
        <p:spPr bwMode="auto">
          <a:xfrm>
            <a:off x="539552" y="1556792"/>
            <a:ext cx="70977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作用：信息隐蔽和数据封装，使用与实现相分离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" name="直接箭头连接符 5"/>
          <p:cNvCxnSpPr>
            <a:stCxn id="51201" idx="0"/>
          </p:cNvCxnSpPr>
          <p:nvPr/>
        </p:nvCxnSpPr>
        <p:spPr>
          <a:xfrm flipH="1" flipV="1">
            <a:off x="3420110" y="4941570"/>
            <a:ext cx="1798955" cy="457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1"/>
            </p:custDataLst>
          </p:nvPr>
        </p:nvCxnSpPr>
        <p:spPr>
          <a:xfrm flipH="1" flipV="1">
            <a:off x="4427855" y="4941570"/>
            <a:ext cx="792480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2"/>
            </p:custDataLst>
          </p:nvPr>
        </p:nvCxnSpPr>
        <p:spPr>
          <a:xfrm flipV="1">
            <a:off x="5220335" y="4941570"/>
            <a:ext cx="287655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>
            <p:custDataLst>
              <p:tags r:id="rId3"/>
            </p:custDataLst>
          </p:nvPr>
        </p:nvCxnSpPr>
        <p:spPr>
          <a:xfrm flipV="1">
            <a:off x="5220335" y="4941570"/>
            <a:ext cx="1871980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445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抽象数据类型复数的定义：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ADT Complex</a:t>
            </a:r>
            <a:r>
              <a:rPr lang="en-US" altLang="zh-CN" dirty="0">
                <a:latin typeface="Times New Roman" panose="02020603050405020304" pitchFamily="18" charset="0"/>
              </a:rPr>
              <a:t> {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solidFill>
                  <a:srgbClr val="FF0909"/>
                </a:solidFill>
                <a:latin typeface="Times New Roman" panose="02020603050405020304" pitchFamily="18" charset="0"/>
              </a:rPr>
              <a:t>数据对象</a:t>
            </a:r>
            <a:r>
              <a:rPr lang="zh-CN" altLang="en-US" dirty="0">
                <a:latin typeface="Times New Roman" panose="02020603050405020304" pitchFamily="18" charset="0"/>
              </a:rPr>
              <a:t>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	D</a:t>
            </a:r>
            <a:r>
              <a:rPr lang="zh-CN" altLang="en-US" dirty="0">
                <a:latin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</a:rPr>
              <a:t>{e1,e2</a:t>
            </a:r>
            <a:r>
              <a:rPr lang="zh-CN" altLang="en-US" dirty="0">
                <a:latin typeface="Times New Roman" panose="02020603050405020304" pitchFamily="18" charset="0"/>
              </a:rPr>
              <a:t>｜</a:t>
            </a:r>
            <a:r>
              <a:rPr lang="en-US" altLang="zh-CN" dirty="0">
                <a:latin typeface="Times New Roman" panose="02020603050405020304" pitchFamily="18" charset="0"/>
              </a:rPr>
              <a:t>e1,e2∈RealSet  }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数据关系：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	R</a:t>
            </a:r>
            <a:r>
              <a:rPr lang="zh-CN" altLang="en-US" dirty="0">
                <a:latin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</a:rPr>
              <a:t>{&lt;e1,e2&gt; |e1</a:t>
            </a:r>
            <a:r>
              <a:rPr lang="zh-CN" altLang="en-US" dirty="0">
                <a:latin typeface="Times New Roman" panose="02020603050405020304" pitchFamily="18" charset="0"/>
              </a:rPr>
              <a:t>是复数的实数部分，</a:t>
            </a:r>
            <a:r>
              <a:rPr lang="en-US" altLang="zh-CN" dirty="0">
                <a:latin typeface="Times New Roman" panose="02020603050405020304" pitchFamily="18" charset="0"/>
              </a:rPr>
              <a:t>e2</a:t>
            </a:r>
            <a:r>
              <a:rPr lang="zh-CN" altLang="en-US" dirty="0">
                <a:latin typeface="Times New Roman" panose="02020603050405020304" pitchFamily="18" charset="0"/>
              </a:rPr>
              <a:t>是复数的虚数部分</a:t>
            </a:r>
            <a:r>
              <a:rPr lang="en-US" altLang="zh-CN" dirty="0">
                <a:latin typeface="Times New Roman" panose="02020603050405020304" pitchFamily="18" charset="0"/>
              </a:rPr>
              <a:t>}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	 </a:t>
            </a:r>
            <a:r>
              <a:rPr lang="zh-CN" altLang="en-US" dirty="0">
                <a:solidFill>
                  <a:srgbClr val="FF0909"/>
                </a:solidFill>
                <a:latin typeface="Times New Roman" panose="02020603050405020304" pitchFamily="18" charset="0"/>
              </a:rPr>
              <a:t>基本操作</a:t>
            </a:r>
            <a:r>
              <a:rPr lang="zh-CN" altLang="en-US" dirty="0">
                <a:latin typeface="Times New Roman" panose="02020603050405020304" pitchFamily="18" charset="0"/>
              </a:rPr>
              <a:t>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AssignComplex( &amp;Z, v1, v2 )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	 操作结果：构造复数</a:t>
            </a:r>
            <a:r>
              <a:rPr lang="en-US" altLang="zh-CN" dirty="0">
                <a:latin typeface="Times New Roman" panose="02020603050405020304" pitchFamily="18" charset="0"/>
              </a:rPr>
              <a:t>Z,</a:t>
            </a:r>
            <a:r>
              <a:rPr lang="zh-CN" altLang="en-US" dirty="0">
                <a:latin typeface="Times New Roman" panose="02020603050405020304" pitchFamily="18" charset="0"/>
              </a:rPr>
              <a:t>实部和虚部分别被赋参数</a:t>
            </a:r>
            <a:r>
              <a:rPr lang="en-US" altLang="zh-CN" dirty="0">
                <a:latin typeface="Times New Roman" panose="02020603050405020304" pitchFamily="18" charset="0"/>
              </a:rPr>
              <a:t>v1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</a:rPr>
              <a:t>v2</a:t>
            </a:r>
            <a:r>
              <a:rPr lang="zh-CN" altLang="en-US" dirty="0">
                <a:latin typeface="Times New Roman" panose="02020603050405020304" pitchFamily="18" charset="0"/>
              </a:rPr>
              <a:t>的值。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	 </a:t>
            </a:r>
            <a:r>
              <a:rPr lang="en-US" altLang="zh-CN" dirty="0">
                <a:latin typeface="Times New Roman" panose="02020603050405020304" pitchFamily="18" charset="0"/>
              </a:rPr>
              <a:t>DestroyComplex( &amp;Z)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	 操作结果： 复数</a:t>
            </a:r>
            <a:r>
              <a:rPr lang="en-US" altLang="zh-CN" dirty="0">
                <a:latin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</a:rPr>
              <a:t>被销毁。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4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4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4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4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4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27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GetReal( Z, &amp;realPart )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初始条件：复数已存在。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操作结果：用</a:t>
            </a:r>
            <a:r>
              <a:rPr lang="en-US" altLang="zh-CN" dirty="0">
                <a:latin typeface="Times New Roman" panose="02020603050405020304" pitchFamily="18" charset="0"/>
              </a:rPr>
              <a:t>realPart</a:t>
            </a:r>
            <a:r>
              <a:rPr lang="zh-CN" altLang="en-US" dirty="0">
                <a:latin typeface="Times New Roman" panose="02020603050405020304" pitchFamily="18" charset="0"/>
              </a:rPr>
              <a:t>返回复数</a:t>
            </a:r>
            <a:r>
              <a:rPr lang="en-US" altLang="zh-CN" dirty="0">
                <a:latin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</a:rPr>
              <a:t>的实部值。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</a:rPr>
              <a:t>GetImag( Z, &amp;ImagPart )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初始条件：复数已存在。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操作结果：用</a:t>
            </a:r>
            <a:r>
              <a:rPr lang="en-US" altLang="zh-CN" dirty="0">
                <a:latin typeface="Times New Roman" panose="02020603050405020304" pitchFamily="18" charset="0"/>
              </a:rPr>
              <a:t>ImagPart</a:t>
            </a:r>
            <a:r>
              <a:rPr lang="zh-CN" altLang="en-US" dirty="0">
                <a:latin typeface="Times New Roman" panose="02020603050405020304" pitchFamily="18" charset="0"/>
              </a:rPr>
              <a:t>返回复数</a:t>
            </a:r>
            <a:r>
              <a:rPr lang="en-US" altLang="zh-CN" dirty="0">
                <a:latin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</a:rPr>
              <a:t>的虚部值。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Add( z1,z2, &amp;sum )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初始条件：</a:t>
            </a:r>
            <a:r>
              <a:rPr lang="en-US" altLang="zh-CN" dirty="0">
                <a:latin typeface="Times New Roman" panose="02020603050405020304" pitchFamily="18" charset="0"/>
              </a:rPr>
              <a:t>z1, z2</a:t>
            </a:r>
            <a:r>
              <a:rPr lang="zh-CN" altLang="en-US" dirty="0">
                <a:latin typeface="Times New Roman" panose="02020603050405020304" pitchFamily="18" charset="0"/>
              </a:rPr>
              <a:t>是复数。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操作结果：用</a:t>
            </a:r>
            <a:r>
              <a:rPr lang="en-US" altLang="zh-CN" dirty="0">
                <a:latin typeface="Times New Roman" panose="02020603050405020304" pitchFamily="18" charset="0"/>
              </a:rPr>
              <a:t>sum</a:t>
            </a:r>
            <a:r>
              <a:rPr lang="zh-CN" altLang="en-US" dirty="0">
                <a:latin typeface="Times New Roman" panose="02020603050405020304" pitchFamily="18" charset="0"/>
              </a:rPr>
              <a:t>返回两个复数</a:t>
            </a:r>
            <a:r>
              <a:rPr lang="en-US" altLang="zh-CN" dirty="0">
                <a:latin typeface="Times New Roman" panose="02020603050405020304" pitchFamily="18" charset="0"/>
              </a:rPr>
              <a:t>z1, z2 </a:t>
            </a:r>
            <a:r>
              <a:rPr lang="zh-CN" altLang="en-US" dirty="0">
                <a:latin typeface="Times New Roman" panose="02020603050405020304" pitchFamily="18" charset="0"/>
              </a:rPr>
              <a:t>的和值。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 ADT Complex</a:t>
            </a:r>
            <a:endParaRPr lang="en-US" altLang="zh-CN" b="1" dirty="0">
              <a:solidFill>
                <a:srgbClr val="FF0909"/>
              </a:solidFill>
              <a:latin typeface="Times New Roman" panose="02020603050405020304" pitchFamily="18" charset="0"/>
            </a:endParaRPr>
          </a:p>
          <a:p>
            <a:endParaRPr lang="zh-CN" altLang="en-US" b="1" dirty="0">
              <a:solidFill>
                <a:srgbClr val="FF0909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1711325" y="1268413"/>
            <a:ext cx="6607175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抽象数据类型可以通过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固有的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数据类型（如整型、实型、字符型等）来表示和实现。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1668462" y="2700338"/>
            <a:ext cx="6894513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50925" indent="-1050925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它有些类似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语言中的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结构（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struct)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类型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，但增加了相关的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操作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教材中用的是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语言（介于伪码和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语言之间）作为描述工具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1656875" y="4905375"/>
            <a:ext cx="59747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但上机时要用具体语言实现，如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C++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  <a:cs typeface="+mn-ea"/>
                <a:sym typeface="+mn-lt"/>
              </a:rPr>
              <a:t>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" name="Group 32"/>
          <p:cNvGrpSpPr/>
          <p:nvPr/>
        </p:nvGrpSpPr>
        <p:grpSpPr>
          <a:xfrm>
            <a:off x="581025" y="2997200"/>
            <a:ext cx="914400" cy="914400"/>
            <a:chOff x="6528170" y="3281715"/>
            <a:chExt cx="914400" cy="914400"/>
          </a:xfrm>
        </p:grpSpPr>
        <p:sp>
          <p:nvSpPr>
            <p:cNvPr id="17" name="Rounded Rectangle 8"/>
            <p:cNvSpPr/>
            <p:nvPr/>
          </p:nvSpPr>
          <p:spPr>
            <a:xfrm>
              <a:off x="6528170" y="3281715"/>
              <a:ext cx="914400" cy="914400"/>
            </a:xfrm>
            <a:prstGeom prst="roundRect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endParaRPr>
            </a:p>
          </p:txBody>
        </p:sp>
        <p:grpSp>
          <p:nvGrpSpPr>
            <p:cNvPr id="18" name="Group 69"/>
            <p:cNvGrpSpPr/>
            <p:nvPr/>
          </p:nvGrpSpPr>
          <p:grpSpPr>
            <a:xfrm>
              <a:off x="6759757" y="3506346"/>
              <a:ext cx="464344" cy="465138"/>
              <a:chOff x="7287419" y="3505994"/>
              <a:chExt cx="464344" cy="465138"/>
            </a:xfrm>
            <a:solidFill>
              <a:srgbClr val="EEECE1"/>
            </a:solidFill>
          </p:grpSpPr>
          <p:sp>
            <p:nvSpPr>
              <p:cNvPr id="19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20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21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22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23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24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6" name="Group 33"/>
          <p:cNvGrpSpPr/>
          <p:nvPr/>
        </p:nvGrpSpPr>
        <p:grpSpPr>
          <a:xfrm>
            <a:off x="581025" y="4673600"/>
            <a:ext cx="914400" cy="915988"/>
            <a:chOff x="6528170" y="4684221"/>
            <a:chExt cx="914400" cy="914400"/>
          </a:xfrm>
        </p:grpSpPr>
        <p:sp>
          <p:nvSpPr>
            <p:cNvPr id="12" name="Rounded Rectangle 9"/>
            <p:cNvSpPr/>
            <p:nvPr/>
          </p:nvSpPr>
          <p:spPr>
            <a:xfrm>
              <a:off x="6528170" y="4684221"/>
              <a:ext cx="914400" cy="914400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endParaRPr>
            </a:p>
          </p:txBody>
        </p:sp>
        <p:grpSp>
          <p:nvGrpSpPr>
            <p:cNvPr id="13" name="Group 76"/>
            <p:cNvGrpSpPr/>
            <p:nvPr/>
          </p:nvGrpSpPr>
          <p:grpSpPr>
            <a:xfrm>
              <a:off x="6748385" y="4909249"/>
              <a:ext cx="464344" cy="464344"/>
              <a:chOff x="7287419" y="2577307"/>
              <a:chExt cx="464344" cy="464344"/>
            </a:xfrm>
            <a:solidFill>
              <a:srgbClr val="EEECE1"/>
            </a:solidFill>
          </p:grpSpPr>
          <p:sp>
            <p:nvSpPr>
              <p:cNvPr id="14" name="AutoShape 56"/>
              <p:cNvSpPr/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lt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15" name="AutoShape 57"/>
              <p:cNvSpPr/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lt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16" name="AutoShape 58"/>
              <p:cNvSpPr/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lt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  <p:grpSp>
        <p:nvGrpSpPr>
          <p:cNvPr id="7" name="Group 31"/>
          <p:cNvGrpSpPr/>
          <p:nvPr/>
        </p:nvGrpSpPr>
        <p:grpSpPr>
          <a:xfrm>
            <a:off x="581025" y="1338263"/>
            <a:ext cx="914400" cy="914400"/>
            <a:chOff x="6528170" y="1885071"/>
            <a:chExt cx="914400" cy="914400"/>
          </a:xfrm>
        </p:grpSpPr>
        <p:sp>
          <p:nvSpPr>
            <p:cNvPr id="8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微软雅黑" panose="020B0503020204020204" pitchFamily="34" charset="-122"/>
              </a:endParaRPr>
            </a:p>
          </p:txBody>
        </p:sp>
        <p:grpSp>
          <p:nvGrpSpPr>
            <p:cNvPr id="9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rgbClr val="EEECE1"/>
            </a:solidFill>
          </p:grpSpPr>
          <p:sp>
            <p:nvSpPr>
              <p:cNvPr id="10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lt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11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marL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1pPr>
                <a:lvl2pPr marL="45720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2pPr>
                <a:lvl3pPr marL="91440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3pPr>
                <a:lvl4pPr marL="1371600" lvl="3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4pPr>
                <a:lvl5pPr marL="1828800" lvl="4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5pPr>
                <a:lvl6pPr marL="2286000" lvl="5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6pPr>
                <a:lvl7pPr marL="2743200" lvl="6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7pPr>
                <a:lvl8pPr marL="3200400" lvl="7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8pPr>
                <a:lvl9pPr marL="3657600" lvl="8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sz="2800" b="0" i="0" u="non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j-lt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</p:grp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499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/>
            <a:r>
              <a:rPr lang="en-US" altLang="zh-CN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）预定义常量和类型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2">
              <a:buNone/>
            </a:pPr>
            <a:r>
              <a:rPr lang="en-US" altLang="zh-CN" dirty="0">
                <a:ea typeface="微软雅黑" panose="020B0503020204020204" pitchFamily="34" charset="-122"/>
              </a:rPr>
              <a:t>//</a:t>
            </a:r>
            <a:r>
              <a:rPr lang="zh-CN" altLang="en-US" dirty="0">
                <a:ea typeface="微软雅黑" panose="020B0503020204020204" pitchFamily="34" charset="-122"/>
              </a:rPr>
              <a:t>函数结果状态代码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2">
              <a:buNone/>
            </a:pPr>
            <a:r>
              <a:rPr lang="en-US" altLang="zh-CN" b="1" dirty="0">
                <a:ea typeface="微软雅黑" panose="020B0503020204020204" pitchFamily="34" charset="-122"/>
              </a:rPr>
              <a:t>#define OK 			1 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lvl="2">
              <a:buNone/>
            </a:pPr>
            <a:r>
              <a:rPr lang="en-US" altLang="zh-CN" b="1" dirty="0">
                <a:ea typeface="微软雅黑" panose="020B0503020204020204" pitchFamily="34" charset="-122"/>
              </a:rPr>
              <a:t>#define ERROR 		0 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lvl="2">
              <a:buNone/>
            </a:pPr>
            <a:r>
              <a:rPr lang="en-US" altLang="zh-CN" b="1" dirty="0">
                <a:ea typeface="微软雅黑" panose="020B0503020204020204" pitchFamily="34" charset="-122"/>
              </a:rPr>
              <a:t>#define INFEASIBLE	-1 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lvl="2">
              <a:buNone/>
            </a:pPr>
            <a:r>
              <a:rPr lang="en-US" altLang="zh-CN" b="1" dirty="0">
                <a:ea typeface="微软雅黑" panose="020B0503020204020204" pitchFamily="34" charset="-122"/>
              </a:rPr>
              <a:t>#define OVERFLOW 	-2 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lvl="2">
              <a:buNone/>
            </a:pPr>
            <a:endParaRPr lang="en-US" altLang="zh-CN" b="1" dirty="0">
              <a:ea typeface="微软雅黑" panose="020B0503020204020204" pitchFamily="34" charset="-122"/>
            </a:endParaRPr>
          </a:p>
          <a:p>
            <a:pPr lvl="2">
              <a:buNone/>
            </a:pPr>
            <a:r>
              <a:rPr lang="en-US" altLang="zh-CN" dirty="0">
                <a:ea typeface="微软雅黑" panose="020B0503020204020204" pitchFamily="34" charset="-122"/>
              </a:rPr>
              <a:t>// Status</a:t>
            </a:r>
            <a:r>
              <a:rPr lang="zh-CN" altLang="en-US" dirty="0">
                <a:ea typeface="微软雅黑" panose="020B0503020204020204" pitchFamily="34" charset="-122"/>
              </a:rPr>
              <a:t>是函数返回值类型，其值是函数结果状态代码。 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2">
              <a:buNone/>
            </a:pPr>
            <a:r>
              <a:rPr lang="en-US" altLang="zh-CN" b="1" dirty="0">
                <a:ea typeface="微软雅黑" panose="020B0503020204020204" pitchFamily="34" charset="-122"/>
              </a:rPr>
              <a:t>typedef int Status; 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lvl="2">
              <a:buNone/>
            </a:pPr>
            <a:endParaRPr lang="en-US" altLang="zh-CN" b="1" dirty="0"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 //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定义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ElemType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的类型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en-US" altLang="zh-CN" b="1" dirty="0">
                <a:latin typeface="+mj-lt"/>
                <a:ea typeface="微软雅黑" panose="020B0503020204020204" pitchFamily="34" charset="-122"/>
              </a:rPr>
              <a:t>	 typedef int ElemType;</a:t>
            </a:r>
            <a:endParaRPr lang="zh-CN" altLang="en-US" b="1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065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）数据结构的表示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存储结构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：用类型定义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(typedef)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描述。数据元素类型约定为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ElemType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，由用户在使用该数据类型时自行定义。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）基本操作的算法都用以下形式的函数描述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函数类型  函数名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函数参数表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) {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	 	//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算法说明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	 	语句序列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}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）动态内存的分配与释放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   </a:t>
            </a:r>
            <a:r>
              <a:rPr lang="zh-CN" altLang="en-US" dirty="0">
                <a:latin typeface="+mj-lt"/>
                <a:ea typeface="微软雅黑" panose="020B0503020204020204" pitchFamily="34" charset="-122"/>
                <a:sym typeface="+mn-lt"/>
              </a:rPr>
              <a:t>使用</a:t>
            </a:r>
            <a:r>
              <a:rPr lang="en-US" altLang="zh-CN" dirty="0">
                <a:latin typeface="+mj-lt"/>
                <a:ea typeface="微软雅黑" panose="020B0503020204020204" pitchFamily="34" charset="-122"/>
                <a:sym typeface="+mn-lt"/>
              </a:rPr>
              <a:t>new</a:t>
            </a:r>
            <a:r>
              <a:rPr lang="zh-CN" altLang="en-US" dirty="0">
                <a:latin typeface="+mj-lt"/>
                <a:ea typeface="微软雅黑" panose="020B0503020204020204" pitchFamily="34" charset="-122"/>
                <a:sym typeface="+mn-lt"/>
              </a:rPr>
              <a:t>和</a:t>
            </a:r>
            <a:r>
              <a:rPr lang="en-US" altLang="zh-CN" dirty="0">
                <a:latin typeface="+mj-lt"/>
                <a:ea typeface="微软雅黑" panose="020B0503020204020204" pitchFamily="34" charset="-122"/>
                <a:sym typeface="+mn-lt"/>
              </a:rPr>
              <a:t>delete</a:t>
            </a:r>
            <a:r>
              <a:rPr lang="zh-CN" altLang="en-US" dirty="0">
                <a:latin typeface="+mj-lt"/>
                <a:ea typeface="微软雅黑" panose="020B0503020204020204" pitchFamily="34" charset="-122"/>
                <a:sym typeface="+mn-lt"/>
              </a:rPr>
              <a:t>动态分配和释放内存空间</a:t>
            </a:r>
            <a:endParaRPr lang="zh-CN" altLang="en-US" dirty="0">
              <a:latin typeface="+mj-lt"/>
              <a:ea typeface="微软雅黑" panose="020B0503020204020204" pitchFamily="34" charset="-122"/>
              <a:sym typeface="+mn-lt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  <a:sym typeface="+mn-lt"/>
              </a:rPr>
              <a:t>         分配空间　指针变量</a:t>
            </a:r>
            <a:r>
              <a:rPr lang="en-US" altLang="zh-CN" dirty="0">
                <a:latin typeface="+mj-lt"/>
                <a:ea typeface="微软雅黑" panose="020B0503020204020204" pitchFamily="34" charset="-122"/>
                <a:sym typeface="+mn-lt"/>
              </a:rPr>
              <a:t>=new</a:t>
            </a:r>
            <a:r>
              <a:rPr lang="zh-CN" altLang="en-US" dirty="0">
                <a:latin typeface="+mj-lt"/>
                <a:ea typeface="微软雅黑" panose="020B0503020204020204" pitchFamily="34" charset="-122"/>
                <a:sym typeface="+mn-lt"/>
              </a:rPr>
              <a:t>数据类型</a:t>
            </a:r>
            <a:r>
              <a:rPr lang="en-US" altLang="zh-CN" dirty="0">
                <a:latin typeface="+mj-lt"/>
                <a:ea typeface="微软雅黑" panose="020B0503020204020204" pitchFamily="34" charset="-122"/>
                <a:sym typeface="+mn-lt"/>
              </a:rPr>
              <a:t>;</a:t>
            </a:r>
            <a:endParaRPr lang="en-US" altLang="zh-CN" dirty="0">
              <a:latin typeface="+mj-lt"/>
              <a:ea typeface="微软雅黑" panose="020B0503020204020204" pitchFamily="34" charset="-122"/>
              <a:sym typeface="+mn-lt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  <a:buNone/>
              <a:defRPr/>
            </a:pPr>
            <a:r>
              <a:rPr lang="zh-CN" altLang="en-US" dirty="0">
                <a:latin typeface="+mj-lt"/>
                <a:ea typeface="微软雅黑" panose="020B0503020204020204" pitchFamily="34" charset="-122"/>
                <a:sym typeface="+mn-lt"/>
              </a:rPr>
              <a:t>         释放空间　</a:t>
            </a:r>
            <a:r>
              <a:rPr lang="en-US" altLang="zh-CN" dirty="0">
                <a:latin typeface="+mj-lt"/>
                <a:ea typeface="微软雅黑" panose="020B0503020204020204" pitchFamily="34" charset="-122"/>
                <a:sym typeface="+mn-lt"/>
              </a:rPr>
              <a:t>delete</a:t>
            </a:r>
            <a:r>
              <a:rPr lang="zh-CN" altLang="en-US" dirty="0">
                <a:latin typeface="+mj-lt"/>
                <a:ea typeface="微软雅黑" panose="020B0503020204020204" pitchFamily="34" charset="-122"/>
                <a:sym typeface="+mn-lt"/>
              </a:rPr>
              <a:t>指针变量</a:t>
            </a:r>
            <a:r>
              <a:rPr lang="en-US" altLang="zh-CN" dirty="0">
                <a:latin typeface="+mj-lt"/>
                <a:ea typeface="微软雅黑" panose="020B0503020204020204" pitchFamily="34" charset="-122"/>
                <a:sym typeface="+mn-lt"/>
              </a:rPr>
              <a:t>;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E:\2013.3.28\2014\shutterstock_93559594.jpg"/>
          <p:cNvPicPr>
            <a:picLocks noChangeAspect="1"/>
          </p:cNvPicPr>
          <p:nvPr/>
        </p:nvPicPr>
        <p:blipFill>
          <a:blip r:embed="rId1"/>
          <a:srcRect l="694" t="3844" r="3870" b="719"/>
          <a:stretch>
            <a:fillRect/>
          </a:stretch>
        </p:blipFill>
        <p:spPr>
          <a:xfrm>
            <a:off x="0" y="0"/>
            <a:ext cx="9180513" cy="688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 1"/>
          <p:cNvSpPr>
            <a:spLocks noGrp="1"/>
          </p:cNvSpPr>
          <p:nvPr>
            <p:ph type="title"/>
          </p:nvPr>
        </p:nvSpPr>
        <p:spPr bwMode="auto">
          <a:xfrm>
            <a:off x="685800" y="2823071"/>
            <a:ext cx="7772400" cy="1470025"/>
          </a:xfrm>
          <a:scene3d>
            <a:camera prst="orthographicFront"/>
            <a:lightRig rig="balanced" dir="t"/>
          </a:scene3d>
          <a:sp3d prstMaterial="plastic"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第一章 绪论</a:t>
            </a:r>
            <a:endParaRPr kumimoji="0" lang="zh-CN" altLang="en-US" sz="5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168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/>
            <a:r>
              <a:rPr lang="en-US" altLang="zh-CN" dirty="0">
                <a:latin typeface="+mj-lt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）赋值语句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简单赋值：变量名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=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;</a:t>
            </a:r>
            <a:endParaRPr lang="en-US" altLang="zh-CN" sz="2200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串联赋值：变量名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1=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变量名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2=…=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变量名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k=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;</a:t>
            </a:r>
            <a:endParaRPr lang="en-US" altLang="zh-CN" sz="2200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成组赋值：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变量名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1,… ,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变量名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k)=(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1,… ,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k)</a:t>
            </a:r>
            <a:endParaRPr lang="en-US" altLang="zh-CN" sz="2200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	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结构名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=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结构名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;</a:t>
            </a:r>
            <a:endParaRPr lang="en-US" altLang="zh-CN" sz="2200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	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结构名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=(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值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1, … ,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值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k);</a:t>
            </a:r>
            <a:endParaRPr lang="en-US" altLang="zh-CN" sz="2200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	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变量名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[ ]=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表达式；</a:t>
            </a:r>
            <a:endParaRPr lang="zh-CN" altLang="en-US" sz="2200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	变量名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[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起始下标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…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终止下标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]=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变量名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[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起始下标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…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终止下标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];</a:t>
            </a:r>
            <a:endParaRPr lang="en-US" altLang="zh-CN" sz="2200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交换赋值：变量名</a:t>
            </a:r>
            <a:r>
              <a:rPr lang="zh-CN" altLang="en-US" sz="2200" b="1" dirty="0">
                <a:latin typeface="+mj-lt"/>
                <a:ea typeface="微软雅黑" panose="020B0503020204020204" pitchFamily="34" charset="-122"/>
              </a:rPr>
              <a:t>←→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变量名；</a:t>
            </a:r>
            <a:endParaRPr lang="zh-CN" altLang="en-US" sz="2200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条件赋值：变量名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=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条件表达式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?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T:</a:t>
            </a:r>
            <a:r>
              <a:rPr lang="zh-CN" altLang="en-US" sz="2200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sz="2200" dirty="0">
                <a:latin typeface="+mj-lt"/>
                <a:ea typeface="微软雅黑" panose="020B0503020204020204" pitchFamily="34" charset="-122"/>
              </a:rPr>
              <a:t>F;</a:t>
            </a:r>
            <a:endParaRPr lang="en-US" altLang="zh-CN" sz="2200" dirty="0">
              <a:latin typeface="+mj-lt"/>
              <a:ea typeface="微软雅黑" panose="020B0503020204020204" pitchFamily="34" charset="-122"/>
            </a:endParaRPr>
          </a:p>
          <a:p>
            <a:endParaRPr lang="en-US" altLang="zh-CN" sz="2200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270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）选择语句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条件语句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  if(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语句；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条件语句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2  if(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语句；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		  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else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语句；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开关语句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switch(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){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		  case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值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：语句序列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；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break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     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   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	…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			  case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值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：语句序列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；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break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；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	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  default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：语句序列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＋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；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      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 }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373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/>
            <a:r>
              <a:rPr lang="en-US" altLang="zh-CN" dirty="0">
                <a:latin typeface="+mj-lt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）循环语句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for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语句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for(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赋初值表达式序列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条件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;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修改表达式序列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)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	    语句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;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while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语句         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while(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条件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)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	   语句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;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do-while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语句   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do{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	  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语句序列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;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   }while(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条件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);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buNone/>
            </a:pP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475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/>
            <a:r>
              <a:rPr lang="en-US" altLang="zh-CN" dirty="0">
                <a:latin typeface="+mj-lt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）结束语句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函数结束语句	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	return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表达式；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	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return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；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case/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循环结束语句	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en-US" altLang="zh-CN" dirty="0">
                <a:latin typeface="+mj-lt"/>
                <a:ea typeface="微软雅黑" panose="020B0503020204020204" pitchFamily="34" charset="-122"/>
              </a:rPr>
              <a:t>		break/continue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；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异常结束语句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		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exit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；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抽象数据类型的表示和实现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577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/>
            <a:r>
              <a:rPr lang="en-US" altLang="zh-CN" dirty="0">
                <a:latin typeface="+mj-lt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）输入和输出语句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输入语句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scanf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(), </a:t>
            </a:r>
            <a:r>
              <a:rPr lang="en-US" altLang="zh-CN" b="1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cin</a:t>
            </a:r>
            <a:r>
              <a:rPr lang="en-US" altLang="zh-CN" b="1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&gt;&gt;</a:t>
            </a:r>
            <a:r>
              <a:rPr lang="en-US" altLang="zh-CN" dirty="0">
                <a:solidFill>
                  <a:schemeClr val="tx1"/>
                </a:solidFill>
                <a:latin typeface="+mj-lt"/>
                <a:ea typeface="微软雅黑" panose="020B0503020204020204" pitchFamily="34" charset="-122"/>
              </a:rPr>
              <a:t>;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输出语句 </a:t>
            </a:r>
            <a:r>
              <a:rPr lang="en-US" altLang="zh-CN" dirty="0" err="1">
                <a:latin typeface="+mj-lt"/>
                <a:ea typeface="微软雅黑" panose="020B0503020204020204" pitchFamily="34" charset="-122"/>
              </a:rPr>
              <a:t>printf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(), </a:t>
            </a:r>
            <a:r>
              <a:rPr lang="en-US" altLang="zh-CN" b="1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cout</a:t>
            </a:r>
            <a:r>
              <a:rPr lang="en-US" altLang="zh-CN" b="1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&lt;&lt;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;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+mj-lt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）基本函数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求最大值	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max(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…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，表达式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n)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求最小值	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min(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…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，表达式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n)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求绝对值	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abs(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表达式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>
              <a:latin typeface="Calibri" panose="020F0502020204030204" pitchFamily="34" charset="0"/>
            </a:endParaRPr>
          </a:p>
        </p:txBody>
      </p:sp>
      <p:grpSp>
        <p:nvGrpSpPr>
          <p:cNvPr id="10244" name="组合 42"/>
          <p:cNvGrpSpPr/>
          <p:nvPr/>
        </p:nvGrpSpPr>
        <p:grpSpPr>
          <a:xfrm>
            <a:off x="1003300" y="1484313"/>
            <a:ext cx="7240588" cy="679450"/>
            <a:chOff x="1002524" y="1484766"/>
            <a:chExt cx="7241884" cy="678766"/>
          </a:xfrm>
        </p:grpSpPr>
        <p:grpSp>
          <p:nvGrpSpPr>
            <p:cNvPr id="10269" name="组合 10"/>
            <p:cNvGrpSpPr/>
            <p:nvPr/>
          </p:nvGrpSpPr>
          <p:grpSpPr>
            <a:xfrm>
              <a:off x="1002524" y="1484766"/>
              <a:ext cx="7241884" cy="678766"/>
              <a:chOff x="4181203" y="1522776"/>
              <a:chExt cx="4074496" cy="450454"/>
            </a:xfrm>
          </p:grpSpPr>
          <p:sp>
            <p:nvSpPr>
              <p:cNvPr id="5" name="矩形 4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 bwMode="auto">
              <a:xfrm>
                <a:off x="4650204" y="1591186"/>
                <a:ext cx="3605495" cy="3062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数据结构的研究内容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70" name="TextBox 23"/>
            <p:cNvSpPr txBox="1"/>
            <p:nvPr/>
          </p:nvSpPr>
          <p:spPr>
            <a:xfrm>
              <a:off x="1187624" y="1599183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1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5" name="组合 41"/>
          <p:cNvGrpSpPr/>
          <p:nvPr/>
        </p:nvGrpSpPr>
        <p:grpSpPr>
          <a:xfrm>
            <a:off x="1003300" y="2276475"/>
            <a:ext cx="7240588" cy="679450"/>
            <a:chOff x="1002524" y="2276872"/>
            <a:chExt cx="7241884" cy="678766"/>
          </a:xfrm>
        </p:grpSpPr>
        <p:grpSp>
          <p:nvGrpSpPr>
            <p:cNvPr id="10262" name="组合 10"/>
            <p:cNvGrpSpPr/>
            <p:nvPr/>
          </p:nvGrpSpPr>
          <p:grpSpPr>
            <a:xfrm>
              <a:off x="1002524" y="2276872"/>
              <a:ext cx="7241884" cy="678766"/>
              <a:chOff x="4181203" y="1522776"/>
              <a:chExt cx="4074496" cy="450454"/>
            </a:xfrm>
          </p:grpSpPr>
          <p:sp>
            <p:nvSpPr>
              <p:cNvPr id="26" name="矩形 25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 bwMode="auto">
              <a:xfrm>
                <a:off x="4650204" y="1591186"/>
                <a:ext cx="3605495" cy="3062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数据结构的基本概念和术语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63" name="TextBox 28"/>
            <p:cNvSpPr txBox="1"/>
            <p:nvPr/>
          </p:nvSpPr>
          <p:spPr>
            <a:xfrm>
              <a:off x="1187624" y="2391289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2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6" name="组合 40"/>
          <p:cNvGrpSpPr/>
          <p:nvPr/>
        </p:nvGrpSpPr>
        <p:grpSpPr>
          <a:xfrm>
            <a:off x="1003300" y="3068638"/>
            <a:ext cx="7240588" cy="679450"/>
            <a:chOff x="1002524" y="3068960"/>
            <a:chExt cx="7241884" cy="678766"/>
          </a:xfrm>
        </p:grpSpPr>
        <p:grpSp>
          <p:nvGrpSpPr>
            <p:cNvPr id="10255" name="组合 10"/>
            <p:cNvGrpSpPr/>
            <p:nvPr/>
          </p:nvGrpSpPr>
          <p:grpSpPr>
            <a:xfrm>
              <a:off x="1002524" y="3068960"/>
              <a:ext cx="7241884" cy="678766"/>
              <a:chOff x="4181203" y="1522776"/>
              <a:chExt cx="4074496" cy="450454"/>
            </a:xfrm>
          </p:grpSpPr>
          <p:sp>
            <p:nvSpPr>
              <p:cNvPr id="31" name="矩形 30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 bwMode="auto">
              <a:xfrm>
                <a:off x="4650204" y="1591186"/>
                <a:ext cx="3605495" cy="30310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抽象数据类型的表示与实现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56" name="TextBox 33"/>
            <p:cNvSpPr txBox="1"/>
            <p:nvPr/>
          </p:nvSpPr>
          <p:spPr>
            <a:xfrm>
              <a:off x="1187624" y="318337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3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7" name="组合 39"/>
          <p:cNvGrpSpPr/>
          <p:nvPr/>
        </p:nvGrpSpPr>
        <p:grpSpPr>
          <a:xfrm>
            <a:off x="1003300" y="3860800"/>
            <a:ext cx="7240588" cy="679450"/>
            <a:chOff x="1002524" y="3861048"/>
            <a:chExt cx="7241884" cy="678766"/>
          </a:xfrm>
        </p:grpSpPr>
        <p:grpSp>
          <p:nvGrpSpPr>
            <p:cNvPr id="10248" name="组合 10"/>
            <p:cNvGrpSpPr/>
            <p:nvPr/>
          </p:nvGrpSpPr>
          <p:grpSpPr>
            <a:xfrm>
              <a:off x="1002524" y="3861048"/>
              <a:ext cx="7241884" cy="678766"/>
              <a:chOff x="4181203" y="1522776"/>
              <a:chExt cx="4074496" cy="450454"/>
            </a:xfrm>
          </p:grpSpPr>
          <p:sp>
            <p:nvSpPr>
              <p:cNvPr id="36" name="矩形 35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 bwMode="auto">
              <a:xfrm>
                <a:off x="4650204" y="1591186"/>
                <a:ext cx="3605495" cy="3062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算法和算法分析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49" name="TextBox 38"/>
            <p:cNvSpPr txBox="1"/>
            <p:nvPr/>
          </p:nvSpPr>
          <p:spPr>
            <a:xfrm>
              <a:off x="1187624" y="3975465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4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01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算法定义及特性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对问题求解步骤的一种描述，指令的有限序列。数据结构和算法的描述清晰，能容易转换成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C/C++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等标准程序。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算法特性：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60301" y="2996952"/>
            <a:ext cx="487363" cy="584202"/>
            <a:chOff x="685009" y="1514252"/>
            <a:chExt cx="365522" cy="438151"/>
          </a:xfrm>
        </p:grpSpPr>
        <p:sp>
          <p:nvSpPr>
            <p:cNvPr id="20" name="Flowchart: Off-page Connector 108"/>
            <p:cNvSpPr/>
            <p:nvPr/>
          </p:nvSpPr>
          <p:spPr bwMode="auto">
            <a:xfrm>
              <a:off x="704059" y="1529731"/>
              <a:ext cx="317897" cy="422672"/>
            </a:xfrm>
            <a:prstGeom prst="flowChartOffpageConnector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1" name="Oval 111"/>
            <p:cNvSpPr/>
            <p:nvPr/>
          </p:nvSpPr>
          <p:spPr bwMode="auto">
            <a:xfrm>
              <a:off x="685009" y="1514252"/>
              <a:ext cx="365522" cy="419100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53951" y="3584128"/>
            <a:ext cx="487363" cy="601663"/>
            <a:chOff x="685009" y="2261965"/>
            <a:chExt cx="365522" cy="451246"/>
          </a:xfrm>
        </p:grpSpPr>
        <p:sp>
          <p:nvSpPr>
            <p:cNvPr id="18" name="Flowchart: Off-page Connector 109"/>
            <p:cNvSpPr/>
            <p:nvPr/>
          </p:nvSpPr>
          <p:spPr bwMode="auto">
            <a:xfrm>
              <a:off x="704059" y="2290540"/>
              <a:ext cx="317897" cy="422671"/>
            </a:xfrm>
            <a:prstGeom prst="flowChartOffpageConnector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9" name="Oval 112"/>
            <p:cNvSpPr/>
            <p:nvPr/>
          </p:nvSpPr>
          <p:spPr bwMode="auto">
            <a:xfrm>
              <a:off x="685009" y="2261965"/>
              <a:ext cx="365522" cy="419099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53951" y="4195490"/>
            <a:ext cx="487363" cy="601662"/>
            <a:chOff x="680246" y="3021584"/>
            <a:chExt cx="365522" cy="451246"/>
          </a:xfrm>
        </p:grpSpPr>
        <p:sp>
          <p:nvSpPr>
            <p:cNvPr id="16" name="Flowchart: Off-page Connector 110"/>
            <p:cNvSpPr/>
            <p:nvPr/>
          </p:nvSpPr>
          <p:spPr bwMode="auto">
            <a:xfrm>
              <a:off x="704058" y="3050159"/>
              <a:ext cx="317897" cy="422671"/>
            </a:xfrm>
            <a:prstGeom prst="flowChartOffpageConnector">
              <a:avLst/>
            </a:prstGeom>
            <a:solidFill>
              <a:srgbClr val="9BBB59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7" name="Oval 113"/>
            <p:cNvSpPr/>
            <p:nvPr/>
          </p:nvSpPr>
          <p:spPr bwMode="auto">
            <a:xfrm>
              <a:off x="680246" y="3021584"/>
              <a:ext cx="365522" cy="419100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53951" y="4755307"/>
            <a:ext cx="488950" cy="576262"/>
            <a:chOff x="704059" y="3810967"/>
            <a:chExt cx="366713" cy="432198"/>
          </a:xfrm>
        </p:grpSpPr>
        <p:sp>
          <p:nvSpPr>
            <p:cNvPr id="14" name="Flowchart: Off-page Connector 104"/>
            <p:cNvSpPr/>
            <p:nvPr/>
          </p:nvSpPr>
          <p:spPr bwMode="auto">
            <a:xfrm>
              <a:off x="727872" y="3862164"/>
              <a:ext cx="317898" cy="381001"/>
            </a:xfrm>
            <a:prstGeom prst="flowChartOffpageConnector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Oval 107"/>
            <p:cNvSpPr/>
            <p:nvPr/>
          </p:nvSpPr>
          <p:spPr bwMode="auto">
            <a:xfrm>
              <a:off x="704059" y="3810967"/>
              <a:ext cx="366713" cy="419101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4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53951" y="5325020"/>
            <a:ext cx="487363" cy="601663"/>
            <a:chOff x="685009" y="2261965"/>
            <a:chExt cx="365522" cy="451246"/>
          </a:xfrm>
        </p:grpSpPr>
        <p:sp>
          <p:nvSpPr>
            <p:cNvPr id="12" name="Flowchart: Off-page Connector 109"/>
            <p:cNvSpPr/>
            <p:nvPr/>
          </p:nvSpPr>
          <p:spPr bwMode="auto">
            <a:xfrm>
              <a:off x="704059" y="2290540"/>
              <a:ext cx="317897" cy="422671"/>
            </a:xfrm>
            <a:prstGeom prst="flowChartOffpageConnector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3" name="Oval 112"/>
            <p:cNvSpPr/>
            <p:nvPr/>
          </p:nvSpPr>
          <p:spPr bwMode="auto">
            <a:xfrm>
              <a:off x="685009" y="2261965"/>
              <a:ext cx="365522" cy="419099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97025" y="2996952"/>
            <a:ext cx="683895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有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个或多个输入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97025" y="3573016"/>
            <a:ext cx="5686425" cy="587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输出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有一个或多个输出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处理结果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97025" y="4183806"/>
            <a:ext cx="6838950" cy="54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确定性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每步定义都是确切、无歧义的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597025" y="4765203"/>
            <a:ext cx="6838950" cy="6080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有穷性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算法应在执行有穷步后结束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97025" y="5337075"/>
            <a:ext cx="6838950" cy="6842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5pPr>
            <a:lvl6pPr marL="2286000" lvl="5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6pPr>
            <a:lvl7pPr marL="2743200" lvl="6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7pPr>
            <a:lvl8pPr marL="3200400" lvl="7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8pPr>
            <a:lvl9pPr marL="3657600" lvl="8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8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有效性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每条运算可通过基本操作执行有限次实现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03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描述方法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自然语言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流程图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solidFill>
                  <a:srgbClr val="FF0909"/>
                </a:solidFill>
                <a:ea typeface="微软雅黑" panose="020B0503020204020204" pitchFamily="34" charset="-122"/>
              </a:rPr>
              <a:t>程序设计语言</a:t>
            </a:r>
            <a:r>
              <a:rPr lang="en-US" altLang="zh-CN" dirty="0">
                <a:solidFill>
                  <a:srgbClr val="FF0909"/>
                </a:solidFill>
                <a:ea typeface="微软雅黑" panose="020B0503020204020204" pitchFamily="34" charset="-122"/>
              </a:rPr>
              <a:t>(C</a:t>
            </a:r>
            <a:r>
              <a:rPr lang="zh-CN" altLang="en-US" dirty="0">
                <a:solidFill>
                  <a:srgbClr val="FF0909"/>
                </a:solidFill>
                <a:ea typeface="微软雅黑" panose="020B0503020204020204" pitchFamily="34" charset="-122"/>
              </a:rPr>
              <a:t>语言</a:t>
            </a:r>
            <a:r>
              <a:rPr lang="en-US" altLang="zh-CN" dirty="0">
                <a:solidFill>
                  <a:srgbClr val="FF0909"/>
                </a:solidFill>
                <a:ea typeface="微软雅黑" panose="020B0503020204020204" pitchFamily="34" charset="-122"/>
              </a:rPr>
              <a:t>,JAVA)</a:t>
            </a:r>
            <a:endParaRPr lang="en-US" altLang="zh-CN" dirty="0">
              <a:solidFill>
                <a:srgbClr val="FF0909"/>
              </a:solidFill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伪码</a:t>
            </a:r>
            <a:r>
              <a:rPr lang="en-US" altLang="zh-CN" dirty="0">
                <a:ea typeface="微软雅黑" panose="020B0503020204020204" pitchFamily="34" charset="-122"/>
              </a:rPr>
              <a:t>(</a:t>
            </a:r>
            <a:r>
              <a:rPr lang="zh-CN" altLang="zh-CN" dirty="0">
                <a:ea typeface="微软雅黑" panose="020B0503020204020204" pitchFamily="34" charset="-122"/>
              </a:rPr>
              <a:t>类</a:t>
            </a:r>
            <a:r>
              <a:rPr lang="en-US" altLang="zh-CN" dirty="0">
                <a:ea typeface="微软雅黑" panose="020B0503020204020204" pitchFamily="34" charset="-122"/>
              </a:rPr>
              <a:t>C)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680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算法评价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2" name="Rectangle 1027"/>
          <p:cNvSpPr>
            <a:spLocks noGrp="1" noChangeArrowheads="1"/>
          </p:cNvSpPr>
          <p:nvPr/>
        </p:nvSpPr>
        <p:spPr>
          <a:xfrm>
            <a:off x="1089025" y="3476625"/>
            <a:ext cx="1241425" cy="6667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正确性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81075" y="1851025"/>
            <a:ext cx="1276350" cy="1436688"/>
            <a:chOff x="1168053" y="2217316"/>
            <a:chExt cx="1901372" cy="2140857"/>
          </a:xfrm>
        </p:grpSpPr>
        <p:sp>
          <p:nvSpPr>
            <p:cNvPr id="19" name="íṡľíḍè-Rectangle 22"/>
            <p:cNvSpPr/>
            <p:nvPr/>
          </p:nvSpPr>
          <p:spPr>
            <a:xfrm>
              <a:off x="1168053" y="2217316"/>
              <a:ext cx="1901372" cy="190193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" name="íṡľíḍè-Freeform: Shape 23"/>
            <p:cNvSpPr/>
            <p:nvPr/>
          </p:nvSpPr>
          <p:spPr>
            <a:xfrm rot="10800000">
              <a:off x="1168053" y="3989141"/>
              <a:ext cx="1901372" cy="369032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1" name="îŝḷîḓé-Freeform: Shape 42"/>
            <p:cNvSpPr/>
            <p:nvPr/>
          </p:nvSpPr>
          <p:spPr bwMode="auto">
            <a:xfrm>
              <a:off x="1690695" y="2470435"/>
              <a:ext cx="943591" cy="943868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19850" y="1851025"/>
            <a:ext cx="1277938" cy="1463675"/>
            <a:chOff x="9271092" y="2217316"/>
            <a:chExt cx="1901375" cy="2180771"/>
          </a:xfrm>
        </p:grpSpPr>
        <p:sp>
          <p:nvSpPr>
            <p:cNvPr id="16" name="íṡľíḍè-Rectangle 30"/>
            <p:cNvSpPr/>
            <p:nvPr/>
          </p:nvSpPr>
          <p:spPr>
            <a:xfrm>
              <a:off x="9271092" y="2217316"/>
              <a:ext cx="1901375" cy="1901670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" name="íṡľíḍè-Freeform: Shape 31"/>
            <p:cNvSpPr/>
            <p:nvPr/>
          </p:nvSpPr>
          <p:spPr>
            <a:xfrm rot="10800000">
              <a:off x="9271092" y="4029106"/>
              <a:ext cx="1901375" cy="368981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îŝḷîḓé-Freeform: Shape 43"/>
            <p:cNvSpPr/>
            <p:nvPr/>
          </p:nvSpPr>
          <p:spPr bwMode="auto">
            <a:xfrm>
              <a:off x="9762379" y="2560280"/>
              <a:ext cx="838495" cy="839667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794000" y="1851025"/>
            <a:ext cx="1276350" cy="1439863"/>
            <a:chOff x="3869067" y="2217316"/>
            <a:chExt cx="1901372" cy="2144485"/>
          </a:xfrm>
        </p:grpSpPr>
        <p:sp>
          <p:nvSpPr>
            <p:cNvPr id="13" name="íṡľíḍè-Rectangle 18"/>
            <p:cNvSpPr/>
            <p:nvPr/>
          </p:nvSpPr>
          <p:spPr>
            <a:xfrm>
              <a:off x="3869067" y="2217316"/>
              <a:ext cx="1901372" cy="1900954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íṡľíḍè-Freeform: Shape 19"/>
            <p:cNvSpPr/>
            <p:nvPr/>
          </p:nvSpPr>
          <p:spPr>
            <a:xfrm rot="10800000">
              <a:off x="3869067" y="3990594"/>
              <a:ext cx="1901372" cy="371207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îŝḷîḓé-Freeform: Shape 44"/>
            <p:cNvSpPr/>
            <p:nvPr/>
          </p:nvSpPr>
          <p:spPr bwMode="auto">
            <a:xfrm>
              <a:off x="4389343" y="2567243"/>
              <a:ext cx="851361" cy="851173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06925" y="1851025"/>
            <a:ext cx="1276350" cy="1436688"/>
            <a:chOff x="6570080" y="2217316"/>
            <a:chExt cx="1901373" cy="2140857"/>
          </a:xfrm>
        </p:grpSpPr>
        <p:sp>
          <p:nvSpPr>
            <p:cNvPr id="10" name="íṡľíḍè-Rectangle 26"/>
            <p:cNvSpPr/>
            <p:nvPr/>
          </p:nvSpPr>
          <p:spPr>
            <a:xfrm>
              <a:off x="6570080" y="2217316"/>
              <a:ext cx="1901373" cy="1901932"/>
            </a:xfrm>
            <a:prstGeom prst="rect">
              <a:avLst/>
            </a:prstGeom>
            <a:solidFill>
              <a:srgbClr val="9BBB59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" name="íṡľíḍè-Freeform: Shape 27"/>
            <p:cNvSpPr/>
            <p:nvPr/>
          </p:nvSpPr>
          <p:spPr>
            <a:xfrm rot="10800000">
              <a:off x="6570080" y="3989141"/>
              <a:ext cx="1901373" cy="369032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9BBB59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" name="îŝḷîḓé-Freeform: Shape 45"/>
            <p:cNvSpPr/>
            <p:nvPr/>
          </p:nvSpPr>
          <p:spPr bwMode="auto">
            <a:xfrm>
              <a:off x="7092722" y="2560327"/>
              <a:ext cx="851361" cy="851611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7" name="Rectangle 1027"/>
          <p:cNvSpPr txBox="1">
            <a:spLocks noChangeArrowheads="1"/>
          </p:cNvSpPr>
          <p:nvPr/>
        </p:nvSpPr>
        <p:spPr bwMode="auto">
          <a:xfrm>
            <a:off x="2763838" y="3476625"/>
            <a:ext cx="130651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可读性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/>
        </p:nvSpPr>
        <p:spPr bwMode="auto">
          <a:xfrm>
            <a:off x="4665663" y="3467100"/>
            <a:ext cx="13366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健壮性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Rectangle 1027"/>
          <p:cNvSpPr txBox="1">
            <a:spLocks noChangeArrowheads="1"/>
          </p:cNvSpPr>
          <p:nvPr/>
        </p:nvSpPr>
        <p:spPr bwMode="auto">
          <a:xfrm>
            <a:off x="6586538" y="3467100"/>
            <a:ext cx="1576388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高效性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时间代价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CC00"/>
              </a:buClr>
              <a:buSzPct val="50000"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空间代价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782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>
                <a:latin typeface="+mj-lt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算法效率的度量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算法效率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依据该算法编制的程序在计算机上执行所消耗的时间来度量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衡量算法效率的方法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事后统计法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solidFill>
                  <a:srgbClr val="FF0909"/>
                </a:solidFill>
                <a:ea typeface="微软雅黑" panose="020B0503020204020204" pitchFamily="34" charset="-122"/>
              </a:rPr>
              <a:t>事前分析估算法</a:t>
            </a:r>
            <a:endParaRPr lang="zh-CN" altLang="en-US" dirty="0">
              <a:solidFill>
                <a:srgbClr val="FF0909"/>
              </a:solidFill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+mj-lt"/>
                <a:ea typeface="微软雅黑" panose="020B0503020204020204" pitchFamily="34" charset="-122"/>
              </a:rPr>
              <a:t>和算法执行时间相关的因素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算法选用的策略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问题的规模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编写程序的语言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编译程序产生的机器代码的质量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ea typeface="微软雅黑" panose="020B0503020204020204" pitchFamily="34" charset="-122"/>
              </a:rPr>
              <a:t>计算机执行指令的速度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7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7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78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>
              <a:latin typeface="Calibri" panose="020F0502020204030204" pitchFamily="34" charset="0"/>
            </a:endParaRPr>
          </a:p>
        </p:txBody>
      </p:sp>
      <p:grpSp>
        <p:nvGrpSpPr>
          <p:cNvPr id="10244" name="组合 42"/>
          <p:cNvGrpSpPr/>
          <p:nvPr/>
        </p:nvGrpSpPr>
        <p:grpSpPr>
          <a:xfrm>
            <a:off x="1003300" y="1484313"/>
            <a:ext cx="7240588" cy="679450"/>
            <a:chOff x="1002524" y="1484766"/>
            <a:chExt cx="7241884" cy="678766"/>
          </a:xfrm>
        </p:grpSpPr>
        <p:grpSp>
          <p:nvGrpSpPr>
            <p:cNvPr id="10269" name="组合 10"/>
            <p:cNvGrpSpPr/>
            <p:nvPr/>
          </p:nvGrpSpPr>
          <p:grpSpPr>
            <a:xfrm>
              <a:off x="1002524" y="1484766"/>
              <a:ext cx="7241884" cy="678766"/>
              <a:chOff x="4181203" y="1522776"/>
              <a:chExt cx="4074496" cy="450454"/>
            </a:xfrm>
          </p:grpSpPr>
          <p:sp>
            <p:nvSpPr>
              <p:cNvPr id="5" name="矩形 4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 bwMode="auto">
              <a:xfrm>
                <a:off x="4650204" y="1591186"/>
                <a:ext cx="3605495" cy="3062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数据结构的研究内容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70" name="TextBox 23"/>
            <p:cNvSpPr txBox="1"/>
            <p:nvPr/>
          </p:nvSpPr>
          <p:spPr>
            <a:xfrm>
              <a:off x="1187624" y="1599183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1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5" name="组合 41"/>
          <p:cNvGrpSpPr/>
          <p:nvPr/>
        </p:nvGrpSpPr>
        <p:grpSpPr>
          <a:xfrm>
            <a:off x="1003300" y="2276475"/>
            <a:ext cx="7240588" cy="679450"/>
            <a:chOff x="1002524" y="2276872"/>
            <a:chExt cx="7241884" cy="678766"/>
          </a:xfrm>
        </p:grpSpPr>
        <p:grpSp>
          <p:nvGrpSpPr>
            <p:cNvPr id="10262" name="组合 10"/>
            <p:cNvGrpSpPr/>
            <p:nvPr/>
          </p:nvGrpSpPr>
          <p:grpSpPr>
            <a:xfrm>
              <a:off x="1002524" y="2276872"/>
              <a:ext cx="7241884" cy="678766"/>
              <a:chOff x="4181203" y="1522776"/>
              <a:chExt cx="4074496" cy="450454"/>
            </a:xfrm>
          </p:grpSpPr>
          <p:sp>
            <p:nvSpPr>
              <p:cNvPr id="26" name="矩形 25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 bwMode="auto">
              <a:xfrm>
                <a:off x="4650204" y="1591186"/>
                <a:ext cx="3605495" cy="3062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数据结构的基本概念和术语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63" name="TextBox 28"/>
            <p:cNvSpPr txBox="1"/>
            <p:nvPr/>
          </p:nvSpPr>
          <p:spPr>
            <a:xfrm>
              <a:off x="1187624" y="2391289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2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6" name="组合 40"/>
          <p:cNvGrpSpPr/>
          <p:nvPr/>
        </p:nvGrpSpPr>
        <p:grpSpPr>
          <a:xfrm>
            <a:off x="1003300" y="3068638"/>
            <a:ext cx="7240588" cy="679450"/>
            <a:chOff x="1002524" y="3068960"/>
            <a:chExt cx="7241884" cy="678766"/>
          </a:xfrm>
        </p:grpSpPr>
        <p:grpSp>
          <p:nvGrpSpPr>
            <p:cNvPr id="10255" name="组合 10"/>
            <p:cNvGrpSpPr/>
            <p:nvPr/>
          </p:nvGrpSpPr>
          <p:grpSpPr>
            <a:xfrm>
              <a:off x="1002524" y="3068960"/>
              <a:ext cx="7241884" cy="678766"/>
              <a:chOff x="4181203" y="1522776"/>
              <a:chExt cx="4074496" cy="450454"/>
            </a:xfrm>
          </p:grpSpPr>
          <p:sp>
            <p:nvSpPr>
              <p:cNvPr id="31" name="矩形 30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 bwMode="auto">
              <a:xfrm>
                <a:off x="4650204" y="1591186"/>
                <a:ext cx="3605495" cy="30310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抽象数据类型的表示与实现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56" name="TextBox 33"/>
            <p:cNvSpPr txBox="1"/>
            <p:nvPr/>
          </p:nvSpPr>
          <p:spPr>
            <a:xfrm>
              <a:off x="1187624" y="318337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3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7" name="组合 39"/>
          <p:cNvGrpSpPr/>
          <p:nvPr/>
        </p:nvGrpSpPr>
        <p:grpSpPr>
          <a:xfrm>
            <a:off x="1003300" y="3860800"/>
            <a:ext cx="7240588" cy="679450"/>
            <a:chOff x="1002524" y="3861048"/>
            <a:chExt cx="7241884" cy="678766"/>
          </a:xfrm>
        </p:grpSpPr>
        <p:grpSp>
          <p:nvGrpSpPr>
            <p:cNvPr id="10248" name="组合 10"/>
            <p:cNvGrpSpPr/>
            <p:nvPr/>
          </p:nvGrpSpPr>
          <p:grpSpPr>
            <a:xfrm>
              <a:off x="1002524" y="3861048"/>
              <a:ext cx="7241884" cy="678766"/>
              <a:chOff x="4181203" y="1522776"/>
              <a:chExt cx="4074496" cy="450454"/>
            </a:xfrm>
          </p:grpSpPr>
          <p:sp>
            <p:nvSpPr>
              <p:cNvPr id="36" name="矩形 35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 bwMode="auto">
              <a:xfrm>
                <a:off x="4650204" y="1591186"/>
                <a:ext cx="3605495" cy="3062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算法和算法分析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49" name="TextBox 38"/>
            <p:cNvSpPr txBox="1"/>
            <p:nvPr/>
          </p:nvSpPr>
          <p:spPr>
            <a:xfrm>
              <a:off x="1187624" y="3975465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4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27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 algn="just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909"/>
                </a:solidFill>
                <a:latin typeface="+mj-lt"/>
                <a:ea typeface="微软雅黑" panose="020B0503020204020204" pitchFamily="34" charset="-122"/>
              </a:rPr>
              <a:t>算法执行时间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=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原操作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(i)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的执行次数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×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原操作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(i)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的执行时间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 algn="just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算法中基本操作重复执行的次数是问题规模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的某个函数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f(n)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，则可记作：</a:t>
            </a:r>
            <a:r>
              <a:rPr lang="en-US" altLang="zh-CN" dirty="0">
                <a:solidFill>
                  <a:srgbClr val="FF0909"/>
                </a:solidFill>
                <a:latin typeface="+mj-lt"/>
                <a:ea typeface="微软雅黑" panose="020B0503020204020204" pitchFamily="34" charset="-122"/>
              </a:rPr>
              <a:t>T(n) = O(f(n))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，称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T(n)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为算法的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渐近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时间复杂度。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529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求时间复杂度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for( i=1; i&lt;=n; i++) 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for (j=1; j&lt;=i; j++) 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for (k=1; k&lt;=j; k++)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　	　　　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x=x+1;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5300" name="Rectangle 7"/>
          <p:cNvSpPr/>
          <p:nvPr/>
        </p:nvSpPr>
        <p:spPr>
          <a:xfrm>
            <a:off x="0" y="32004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  <p:graphicFrame>
        <p:nvGraphicFramePr>
          <p:cNvPr id="90118" name="Object 6"/>
          <p:cNvGraphicFramePr>
            <a:graphicFrameLocks noChangeAspect="1"/>
          </p:cNvGraphicFramePr>
          <p:nvPr/>
        </p:nvGraphicFramePr>
        <p:xfrm>
          <a:off x="252413" y="3213100"/>
          <a:ext cx="5472112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2374900" imgH="457200" progId="Equation.3">
                  <p:embed/>
                </p:oleObj>
              </mc:Choice>
              <mc:Fallback>
                <p:oleObj name="" r:id="rId1" imgW="2374900" imgH="4572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2413" y="3213100"/>
                        <a:ext cx="5472112" cy="1054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Rectangle 9"/>
          <p:cNvSpPr/>
          <p:nvPr/>
        </p:nvSpPr>
        <p:spPr>
          <a:xfrm>
            <a:off x="0" y="32146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  <p:graphicFrame>
        <p:nvGraphicFramePr>
          <p:cNvPr id="90120" name="Object 8"/>
          <p:cNvGraphicFramePr>
            <a:graphicFrameLocks noChangeAspect="1"/>
          </p:cNvGraphicFramePr>
          <p:nvPr/>
        </p:nvGraphicFramePr>
        <p:xfrm>
          <a:off x="793750" y="4365625"/>
          <a:ext cx="83153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4089400" imgH="431800" progId="Equation.3">
                  <p:embed/>
                </p:oleObj>
              </mc:Choice>
              <mc:Fallback>
                <p:oleObj name="" r:id="rId3" imgW="4089400" imgH="4318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750" y="4365625"/>
                        <a:ext cx="8315325" cy="873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4" name="Rectangle 11"/>
          <p:cNvSpPr/>
          <p:nvPr/>
        </p:nvSpPr>
        <p:spPr>
          <a:xfrm>
            <a:off x="0" y="323373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  <p:graphicFrame>
        <p:nvGraphicFramePr>
          <p:cNvPr id="90122" name="Object 10"/>
          <p:cNvGraphicFramePr>
            <a:graphicFrameLocks noChangeAspect="1"/>
          </p:cNvGraphicFramePr>
          <p:nvPr/>
        </p:nvGraphicFramePr>
        <p:xfrm>
          <a:off x="827088" y="5276850"/>
          <a:ext cx="36004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5" imgW="1726565" imgH="393700" progId="Equation.3">
                  <p:embed/>
                </p:oleObj>
              </mc:Choice>
              <mc:Fallback>
                <p:oleObj name="" r:id="rId5" imgW="1726565" imgH="393700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088" y="5276850"/>
                        <a:ext cx="3600450" cy="815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92650" y="5300980"/>
            <a:ext cx="3875405" cy="891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ea"/>
                <a:sym typeface="+mn-lt"/>
              </a:rPr>
              <a:t>忽略所有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ea"/>
                <a:sym typeface="+mn-lt"/>
              </a:rPr>
              <a:t>低次幂项和最高次幂系数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ea"/>
                <a:sym typeface="+mn-lt"/>
              </a:rPr>
              <a:t>，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+mn-lt"/>
                <a:ea typeface="黑体" panose="02010609060101010101" pitchFamily="49" charset="-122"/>
                <a:cs typeface="+mn-ea"/>
                <a:sym typeface="+mn-lt"/>
              </a:rPr>
              <a:t>体现出增长率的含义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+mn-lt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9875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两个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阶方阵加法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for( i=0; i&lt;n; i++)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for( j=0; j&lt;n; j++)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	c[i][j] = a[i][j] + b[i][j]; 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语句重复执行的次数：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n*n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两个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阶方阵相乘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for(i=0; i&lt;n; i++)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for(j=0; j&lt;n; j++ ){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ct val="1500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	c[i][j]=0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ct val="15000"/>
              </a:spcBef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		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for(k=0; k&lt;n; k++ )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ct val="15000"/>
              </a:spcBef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		  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c[i][j]+=a[i][k]*b[k][j];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ct val="15000"/>
              </a:spcBef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		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6324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  <p:graphicFrame>
        <p:nvGraphicFramePr>
          <p:cNvPr id="56325" name="Object 4"/>
          <p:cNvGraphicFramePr>
            <a:graphicFrameLocks noChangeAspect="1"/>
          </p:cNvGraphicFramePr>
          <p:nvPr/>
        </p:nvGraphicFramePr>
        <p:xfrm>
          <a:off x="0" y="0"/>
          <a:ext cx="1905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1" imgW="190500" imgH="203200" progId="Equation.3">
                  <p:embed/>
                </p:oleObj>
              </mc:Choice>
              <mc:Fallback>
                <p:oleObj name="" r:id="rId1" imgW="190500" imgH="2032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90500" cy="200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Rectangle 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  <p:graphicFrame>
        <p:nvGraphicFramePr>
          <p:cNvPr id="56327" name="Object 6"/>
          <p:cNvGraphicFramePr>
            <a:graphicFrameLocks noChangeAspect="1"/>
          </p:cNvGraphicFramePr>
          <p:nvPr/>
        </p:nvGraphicFramePr>
        <p:xfrm>
          <a:off x="0" y="0"/>
          <a:ext cx="1905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90500" imgH="203200" progId="Equation.3">
                  <p:embed/>
                </p:oleObj>
              </mc:Choice>
              <mc:Fallback>
                <p:oleObj name="" r:id="rId3" imgW="190500" imgH="203200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90500" cy="200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6" name="Object 6"/>
          <p:cNvGraphicFramePr>
            <a:graphicFrameLocks noChangeAspect="1"/>
          </p:cNvGraphicFramePr>
          <p:nvPr/>
        </p:nvGraphicFramePr>
        <p:xfrm>
          <a:off x="3563938" y="3519488"/>
          <a:ext cx="5329237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2908300" imgH="444500" progId="Equation.DSMT4">
                  <p:embed/>
                </p:oleObj>
              </mc:Choice>
              <mc:Fallback>
                <p:oleObj name="" r:id="rId4" imgW="2908300" imgH="4445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3938" y="3519488"/>
                        <a:ext cx="5329237" cy="9175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9" name="Rectangle 16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  <p:graphicFrame>
        <p:nvGraphicFramePr>
          <p:cNvPr id="79887" name="Object 15"/>
          <p:cNvGraphicFramePr>
            <a:graphicFrameLocks noChangeAspect="1"/>
          </p:cNvGraphicFramePr>
          <p:nvPr/>
        </p:nvGraphicFramePr>
        <p:xfrm>
          <a:off x="5148263" y="2060575"/>
          <a:ext cx="20161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6" imgW="838200" imgH="228600" progId="Equation.3">
                  <p:embed/>
                </p:oleObj>
              </mc:Choice>
              <mc:Fallback>
                <p:oleObj name="" r:id="rId6" imgW="838200" imgH="228600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8263" y="2060575"/>
                        <a:ext cx="2016125" cy="549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9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9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98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9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marL="914400" lvl="1" indent="-457200"/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对数阶复杂度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6027" name="Text Box 11"/>
          <p:cNvSpPr txBox="1"/>
          <p:nvPr/>
        </p:nvSpPr>
        <p:spPr>
          <a:xfrm>
            <a:off x="900113" y="1700213"/>
            <a:ext cx="6767512" cy="23082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count=1;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while(count&lt;n){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count =  count*2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}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//</a:t>
            </a:r>
            <a:r>
              <a:rPr lang="zh-CN" altLang="en-US" b="1" dirty="0">
                <a:latin typeface="Times New Roman" panose="02020603050405020304" pitchFamily="18" charset="0"/>
              </a:rPr>
              <a:t>有多少个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相乘后大于</a:t>
            </a:r>
            <a:r>
              <a:rPr lang="en-US" altLang="zh-CN" b="1" dirty="0">
                <a:latin typeface="Times New Roman" panose="02020603050405020304" pitchFamily="18" charset="0"/>
              </a:rPr>
              <a:t>n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//</a:t>
            </a:r>
            <a:r>
              <a:rPr lang="zh-CN" altLang="en-US" b="1" dirty="0">
                <a:latin typeface="Times New Roman" panose="02020603050405020304" pitchFamily="18" charset="0"/>
              </a:rPr>
              <a:t>即</a:t>
            </a:r>
            <a:r>
              <a:rPr lang="en-US" altLang="zh-CN" b="1" dirty="0">
                <a:latin typeface="Times New Roman" panose="02020603050405020304" pitchFamily="18" charset="0"/>
              </a:rPr>
              <a:t>2</a:t>
            </a:r>
            <a:r>
              <a:rPr lang="en-US" altLang="zh-CN" sz="3200" b="1" baseline="30000" dirty="0">
                <a:latin typeface="Times New Roman" panose="02020603050405020304" pitchFamily="18" charset="0"/>
              </a:rPr>
              <a:t>x</a:t>
            </a:r>
            <a:r>
              <a:rPr lang="en-US" altLang="zh-CN" b="1" dirty="0">
                <a:latin typeface="Times New Roman" panose="02020603050405020304" pitchFamily="18" charset="0"/>
              </a:rPr>
              <a:t>=n  </a:t>
            </a:r>
            <a:r>
              <a:rPr lang="en-US" altLang="zh-CN" b="1" dirty="0">
                <a:latin typeface="Times New Roman" panose="02020603050405020304" pitchFamily="18" charset="0"/>
                <a:sym typeface="Wingdings" panose="05000000000000000000" pitchFamily="2" charset="2"/>
              </a:rPr>
              <a:t>  </a:t>
            </a:r>
            <a:r>
              <a:rPr lang="en-US" altLang="zh-CN" b="1" dirty="0">
                <a:latin typeface="Times New Roman" panose="02020603050405020304" pitchFamily="18" charset="0"/>
              </a:rPr>
              <a:t>x=log</a:t>
            </a:r>
            <a:r>
              <a:rPr lang="en-US" altLang="zh-CN" sz="32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n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6029" name="Text Box 13"/>
          <p:cNvSpPr txBox="1"/>
          <p:nvPr/>
        </p:nvSpPr>
        <p:spPr>
          <a:xfrm>
            <a:off x="4567238" y="1968500"/>
            <a:ext cx="3384550" cy="496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T(n)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O(log</a:t>
            </a:r>
            <a:r>
              <a:rPr lang="en-US" altLang="zh-CN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n)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6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6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6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347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8785225" cy="1079326"/>
          </a:xfrm>
        </p:spPr>
        <p:txBody>
          <a:bodyPr vert="horz" wrap="square" lIns="91440" tIns="45720" rIns="91440" bIns="45720" anchor="t" anchorCtr="0"/>
          <a:lstStyle/>
          <a:p>
            <a:pPr marL="914400" lvl="1" indent="-457200"/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有的情况下，算法中基本操作重复执行的次数还随问题的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输入数据集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不同而不同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/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115695" y="2070735"/>
            <a:ext cx="7849235" cy="248094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 indent="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例：顺序查找，在数组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a[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中查找值等于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的元素，返回其所在位置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anose="02020603050405020304" pitchFamily="18" charset="0"/>
              <a:sym typeface="+mn-lt"/>
            </a:endParaRPr>
          </a:p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for 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=0; i&lt;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n; 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++)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anose="02020603050405020304" pitchFamily="18" charset="0"/>
              <a:sym typeface="+mn-lt"/>
            </a:endParaRPr>
          </a:p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      if (a[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]==e) return i+1;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anose="02020603050405020304" pitchFamily="18" charset="0"/>
              <a:sym typeface="+mn-lt"/>
            </a:endParaRPr>
          </a:p>
          <a:p>
            <a:pPr marL="0" marR="0" lvl="0" indent="2286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rPr>
              <a:t>          return 0;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83005" y="4810125"/>
            <a:ext cx="1732280" cy="992505"/>
            <a:chOff x="1863" y="7575"/>
            <a:chExt cx="2728" cy="1563"/>
          </a:xfrm>
        </p:grpSpPr>
        <p:sp>
          <p:nvSpPr>
            <p:cNvPr id="3" name="Text Box 6"/>
            <p:cNvSpPr txBox="1">
              <a:spLocks noChangeArrowheads="1"/>
            </p:cNvSpPr>
            <p:nvPr/>
          </p:nvSpPr>
          <p:spPr bwMode="auto">
            <a:xfrm>
              <a:off x="1863" y="8240"/>
              <a:ext cx="2729" cy="8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  <a:sym typeface="+mn-lt"/>
                </a:rPr>
                <a:t>最好：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  <a:sym typeface="+mn-lt"/>
                </a:rPr>
                <a:t>1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  <a:sym typeface="+mn-lt"/>
                </a:rPr>
                <a:t>次 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endParaRPr>
            </a:p>
          </p:txBody>
        </p:sp>
        <p:grpSp>
          <p:nvGrpSpPr>
            <p:cNvPr id="4" name="Group 12"/>
            <p:cNvGrpSpPr/>
            <p:nvPr/>
          </p:nvGrpSpPr>
          <p:grpSpPr>
            <a:xfrm>
              <a:off x="2086" y="7575"/>
              <a:ext cx="520" cy="527"/>
              <a:chOff x="0" y="0"/>
              <a:chExt cx="256" cy="264"/>
            </a:xfrm>
          </p:grpSpPr>
          <p:sp>
            <p:nvSpPr>
              <p:cNvPr id="13" name="Oval 13"/>
              <p:cNvSpPr/>
              <p:nvPr/>
            </p:nvSpPr>
            <p:spPr>
              <a:xfrm>
                <a:off x="0" y="0"/>
                <a:ext cx="256" cy="256"/>
              </a:xfrm>
              <a:prstGeom prst="ellipse">
                <a:avLst/>
              </a:prstGeom>
              <a:solidFill>
                <a:srgbClr val="7F7F7F"/>
              </a:solidFill>
              <a:ln w="31750">
                <a:noFill/>
              </a:ln>
            </p:spPr>
            <p:txBody>
              <a:bodyPr lIns="0" tIns="0" rIns="0" bIns="0"/>
              <a:lstStyle>
                <a:lvl1pPr indent="538480" algn="l" rtl="0" eaLnBrk="0" fontAlgn="base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5pPr>
              </a:lstStyle>
              <a:p>
                <a:pPr lvl="0" indent="0" algn="ctr">
                  <a:lnSpc>
                    <a:spcPct val="100000"/>
                  </a:lnSpc>
                </a:pPr>
                <a:endParaRPr lang="en-US" altLang="zh-CN" sz="2800" dirty="0">
                  <a:sym typeface="+mn-lt"/>
                </a:endParaRPr>
              </a:p>
            </p:txBody>
          </p:sp>
          <p:sp>
            <p:nvSpPr>
              <p:cNvPr id="14" name="Rectangle 14"/>
              <p:cNvSpPr/>
              <p:nvPr/>
            </p:nvSpPr>
            <p:spPr bwMode="auto">
              <a:xfrm>
                <a:off x="32" y="8"/>
                <a:ext cx="176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1pPr>
                <a:lvl2pPr marL="742950" indent="-28575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2pPr>
                <a:lvl3pPr marL="11430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3pPr>
                <a:lvl4pPr marL="16002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4pPr>
                <a:lvl5pPr marL="20574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253105" y="4819650"/>
            <a:ext cx="1463040" cy="933450"/>
            <a:chOff x="5123" y="7590"/>
            <a:chExt cx="2304" cy="1470"/>
          </a:xfrm>
        </p:grpSpPr>
        <p:grpSp>
          <p:nvGrpSpPr>
            <p:cNvPr id="5" name="Group 18"/>
            <p:cNvGrpSpPr/>
            <p:nvPr/>
          </p:nvGrpSpPr>
          <p:grpSpPr>
            <a:xfrm>
              <a:off x="5233" y="7590"/>
              <a:ext cx="523" cy="530"/>
              <a:chOff x="0" y="0"/>
              <a:chExt cx="256" cy="264"/>
            </a:xfrm>
          </p:grpSpPr>
          <p:sp>
            <p:nvSpPr>
              <p:cNvPr id="11" name="Oval 19"/>
              <p:cNvSpPr/>
              <p:nvPr/>
            </p:nvSpPr>
            <p:spPr bwMode="auto">
              <a:xfrm>
                <a:off x="0" y="0"/>
                <a:ext cx="256" cy="257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0">
                    <a:solidFill>
                      <a:srgbClr val="A0AAB4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1pPr>
                <a:lvl2pPr marL="742950" indent="-28575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2pPr>
                <a:lvl3pPr marL="11430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3pPr>
                <a:lvl4pPr marL="16002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4pPr>
                <a:lvl5pPr marL="20574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Rectangle 20"/>
              <p:cNvSpPr/>
              <p:nvPr/>
            </p:nvSpPr>
            <p:spPr bwMode="auto">
              <a:xfrm>
                <a:off x="32" y="7"/>
                <a:ext cx="176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1pPr>
                <a:lvl2pPr marL="742950" indent="-28575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2pPr>
                <a:lvl3pPr marL="11430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3pPr>
                <a:lvl4pPr marL="16002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4pPr>
                <a:lvl5pPr marL="20574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5123" y="8240"/>
              <a:ext cx="2304" cy="8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  <a:sym typeface="+mn-lt"/>
                </a:rPr>
                <a:t>最坏：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  <a:sym typeface="+mn-lt"/>
                </a:rPr>
                <a:t>n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313045" y="4830445"/>
            <a:ext cx="3479800" cy="974725"/>
            <a:chOff x="8367" y="7607"/>
            <a:chExt cx="5480" cy="1535"/>
          </a:xfrm>
        </p:grpSpPr>
        <p:grpSp>
          <p:nvGrpSpPr>
            <p:cNvPr id="6" name="Group 24"/>
            <p:cNvGrpSpPr/>
            <p:nvPr/>
          </p:nvGrpSpPr>
          <p:grpSpPr>
            <a:xfrm>
              <a:off x="8535" y="7607"/>
              <a:ext cx="522" cy="528"/>
              <a:chOff x="0" y="0"/>
              <a:chExt cx="256" cy="264"/>
            </a:xfrm>
          </p:grpSpPr>
          <p:sp>
            <p:nvSpPr>
              <p:cNvPr id="9" name="Oval 25"/>
              <p:cNvSpPr/>
              <p:nvPr/>
            </p:nvSpPr>
            <p:spPr bwMode="auto">
              <a:xfrm>
                <a:off x="0" y="0"/>
                <a:ext cx="256" cy="256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0">
                    <a:solidFill>
                      <a:srgbClr val="A0AAB4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1pPr>
                <a:lvl2pPr marL="742950" indent="-28575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2pPr>
                <a:lvl3pPr marL="11430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3pPr>
                <a:lvl4pPr marL="16002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4pPr>
                <a:lvl5pPr marL="20574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" name="Rectangle 26"/>
              <p:cNvSpPr/>
              <p:nvPr/>
            </p:nvSpPr>
            <p:spPr bwMode="auto">
              <a:xfrm>
                <a:off x="32" y="8"/>
                <a:ext cx="176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1pPr>
                <a:lvl2pPr marL="742950" indent="-28575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2pPr>
                <a:lvl3pPr marL="11430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3pPr>
                <a:lvl4pPr marL="16002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4pPr>
                <a:lvl5pPr marL="2057400" indent="-228600" algn="ctr" eaLnBrk="0" hangingPunct="0"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100">
                    <a:solidFill>
                      <a:srgbClr val="000000"/>
                    </a:solidFill>
                    <a:latin typeface="Gill Sans"/>
                    <a:ea typeface="ヒラギノ角ゴ ProN W3"/>
                    <a:cs typeface="ヒラギノ角ゴ ProN W3"/>
                    <a:sym typeface="Gill San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8367" y="8240"/>
              <a:ext cx="5480" cy="90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  <a:sym typeface="+mn-lt"/>
                </a:rPr>
                <a:t>平均时间复杂度为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+mn-ea"/>
                  <a:cs typeface="Times New Roman" panose="02020603050405020304" pitchFamily="18" charset="0"/>
                  <a:sym typeface="+mn-lt"/>
                </a:rPr>
                <a:t>:O(n)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  <a:sym typeface="+mn-lt"/>
              </a:endParaRP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356394" y="1167584"/>
            <a:ext cx="4016375" cy="2493963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取得很大时，指数时间算法和多项式时间算法在所需时间上非常悬殊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Picture 17" descr="010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05" y="1160189"/>
            <a:ext cx="3897192" cy="2498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组合 9"/>
          <p:cNvGrpSpPr/>
          <p:nvPr/>
        </p:nvGrpSpPr>
        <p:grpSpPr>
          <a:xfrm>
            <a:off x="173990" y="3820160"/>
            <a:ext cx="8796020" cy="2418080"/>
            <a:chOff x="274" y="6129"/>
            <a:chExt cx="13852" cy="3808"/>
          </a:xfrm>
        </p:grpSpPr>
        <p:sp>
          <p:nvSpPr>
            <p:cNvPr id="2" name="矩形: 圆角 1"/>
            <p:cNvSpPr>
              <a:spLocks noChangeArrowheads="1"/>
            </p:cNvSpPr>
            <p:nvPr/>
          </p:nvSpPr>
          <p:spPr bwMode="auto">
            <a:xfrm>
              <a:off x="514" y="6434"/>
              <a:ext cx="13440" cy="795"/>
            </a:xfrm>
            <a:prstGeom prst="roundRect">
              <a:avLst>
                <a:gd name="adj" fmla="val 16667"/>
              </a:avLst>
            </a:prstGeom>
            <a:solidFill>
              <a:srgbClr val="947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761" y="6129"/>
              <a:ext cx="11910" cy="144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时间复杂度</a:t>
              </a:r>
              <a:r>
                <a: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T(n)</a:t>
              </a: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按数量级递增顺序为： 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" name="Line 12"/>
            <p:cNvSpPr>
              <a:spLocks noChangeShapeType="1"/>
            </p:cNvSpPr>
            <p:nvPr/>
          </p:nvSpPr>
          <p:spPr bwMode="auto">
            <a:xfrm>
              <a:off x="514" y="8043"/>
              <a:ext cx="13613" cy="0"/>
            </a:xfrm>
            <a:prstGeom prst="line">
              <a:avLst/>
            </a:prstGeom>
            <a:noFill/>
            <a:ln w="19050">
              <a:solidFill>
                <a:srgbClr val="8064A2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marL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1pPr>
              <a:lvl2pPr marL="457200" lvl="1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2pPr>
              <a:lvl3pPr marL="914400" lvl="2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3pPr>
              <a:lvl4pPr marL="1371600" lvl="3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4pPr>
              <a:lvl5pPr marL="1828800" lvl="4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5pPr>
              <a:lvl6pPr marL="2286000" lvl="5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6pPr>
              <a:lvl7pPr marL="2743200" lvl="6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7pPr>
              <a:lvl8pPr marL="3200400" lvl="7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8pPr>
              <a:lvl9pPr marL="3657600" lvl="8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2800" b="0" i="0" u="non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Text Box 13"/>
            <p:cNvSpPr txBox="1">
              <a:spLocks noChangeArrowheads="1"/>
            </p:cNvSpPr>
            <p:nvPr/>
          </p:nvSpPr>
          <p:spPr bwMode="auto">
            <a:xfrm>
              <a:off x="12196" y="7439"/>
              <a:ext cx="1920" cy="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复杂度高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" name="Text Box 14"/>
            <p:cNvSpPr txBox="1">
              <a:spLocks noChangeArrowheads="1"/>
            </p:cNvSpPr>
            <p:nvPr/>
          </p:nvSpPr>
          <p:spPr bwMode="auto">
            <a:xfrm>
              <a:off x="274" y="7371"/>
              <a:ext cx="2160" cy="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2pPr>
              <a:lvl3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3pPr>
              <a:lvl4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4pPr>
              <a:lvl5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复杂度低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9" name="table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15" y="8131"/>
              <a:ext cx="13611" cy="1807"/>
            </a:xfrm>
            <a:prstGeom prst="rect">
              <a:avLst/>
            </a:prstGeom>
          </p:spPr>
        </p:pic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837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marL="914400" lvl="1" indent="-457200"/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求下面程序的时间复杂度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6020" name="Text Box 4"/>
          <p:cNvSpPr txBox="1"/>
          <p:nvPr/>
        </p:nvSpPr>
        <p:spPr>
          <a:xfrm>
            <a:off x="762000" y="1628775"/>
            <a:ext cx="4602163" cy="5302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457200" lvl="0" indent="-45720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1. {++x;  s=0; }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6021" name="Text Box 5"/>
          <p:cNvSpPr txBox="1"/>
          <p:nvPr/>
        </p:nvSpPr>
        <p:spPr>
          <a:xfrm>
            <a:off x="762000" y="2205038"/>
            <a:ext cx="4457700" cy="1570037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2. for( j=0; j&lt;m; ++j 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for ( k=0; k&lt;n; ++k) 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</a:t>
            </a:r>
            <a:r>
              <a:rPr lang="zh-CN" altLang="en-US" b="1" dirty="0">
                <a:latin typeface="Times New Roman" panose="02020603050405020304" pitchFamily="18" charset="0"/>
              </a:rPr>
              <a:t>　　</a:t>
            </a:r>
            <a:r>
              <a:rPr lang="en-US" altLang="zh-CN" b="1" dirty="0">
                <a:latin typeface="Times New Roman" panose="02020603050405020304" pitchFamily="18" charset="0"/>
              </a:rPr>
              <a:t>x++; s++;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}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6022" name="Text Box 6"/>
          <p:cNvSpPr txBox="1"/>
          <p:nvPr/>
        </p:nvSpPr>
        <p:spPr>
          <a:xfrm>
            <a:off x="762000" y="3754438"/>
            <a:ext cx="3881438" cy="118745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3. for (i=0; i&lt;n; ++i) {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++x; s+=x;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}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6024" name="Text Box 8"/>
          <p:cNvSpPr txBox="1"/>
          <p:nvPr/>
        </p:nvSpPr>
        <p:spPr>
          <a:xfrm>
            <a:off x="4787900" y="1628775"/>
            <a:ext cx="2209800" cy="53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T(n)=O(1)</a:t>
            </a:r>
            <a:endParaRPr lang="en-US" altLang="zh-CN" b="1" u="sng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25" name="Text Box 9"/>
          <p:cNvSpPr txBox="1"/>
          <p:nvPr/>
        </p:nvSpPr>
        <p:spPr>
          <a:xfrm>
            <a:off x="4787900" y="2538413"/>
            <a:ext cx="3054350" cy="496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T(n)=O(m*n)</a:t>
            </a:r>
            <a:endParaRPr lang="en-US" altLang="zh-CN" b="1" u="sng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26" name="Text Box 10"/>
          <p:cNvSpPr txBox="1"/>
          <p:nvPr/>
        </p:nvSpPr>
        <p:spPr>
          <a:xfrm>
            <a:off x="4787900" y="3762375"/>
            <a:ext cx="3054350" cy="53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T(n)=O(n)</a:t>
            </a:r>
            <a:endParaRPr lang="en-US" altLang="zh-CN" b="1" u="sng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27" name="Text Box 11"/>
          <p:cNvSpPr txBox="1"/>
          <p:nvPr/>
        </p:nvSpPr>
        <p:spPr>
          <a:xfrm>
            <a:off x="762000" y="5013325"/>
            <a:ext cx="4025900" cy="120015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4. for (i=2;i&lt;=n;++i)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for (j=2;j&lt;=i-1;++j) 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0" indent="-45720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		      {++x; a[i][j]=x;}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6029" name="Text Box 13"/>
          <p:cNvSpPr txBox="1"/>
          <p:nvPr/>
        </p:nvSpPr>
        <p:spPr>
          <a:xfrm>
            <a:off x="4787900" y="4941888"/>
            <a:ext cx="3384550" cy="53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T(n)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=(n-1)(n-2)/2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=O(n</a:t>
            </a:r>
            <a:r>
              <a:rPr lang="en-US" altLang="zh-CN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lang="en-US" altLang="zh-CN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  <p:bldP spid="86021" grpId="0"/>
      <p:bldP spid="86022" grpId="0"/>
      <p:bldP spid="86024" grpId="0"/>
      <p:bldP spid="86025" grpId="0"/>
      <p:bldP spid="86026" grpId="0"/>
      <p:bldP spid="86027" grpId="0"/>
      <p:bldP spid="860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125538"/>
            <a:ext cx="8785225" cy="54721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语言求实际时间长度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stdlib.h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time.h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f( ) {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i=10000;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while(i--) 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void main( ){  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int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clock_t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start,finish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double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TheTimes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start=clock();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//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for(i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=0; i&lt;10000; i++)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f();	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finish=clock();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TheTimes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=(double)(finish-start)/CLOCKS_PER_SEC;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("Need Time: %f s\n",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TheTimes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70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算法的存储空间需求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算法的空间复杂度定义为：</a:t>
            </a:r>
            <a:r>
              <a:rPr lang="en-US" altLang="zh-CN" b="1" dirty="0">
                <a:solidFill>
                  <a:srgbClr val="FF090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S(n) = O(g(n))</a:t>
            </a:r>
            <a:endParaRPr lang="en-US" altLang="zh-CN" b="1" dirty="0">
              <a:solidFill>
                <a:srgbClr val="FF090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表示随着问题规模 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的增大，算法运行所需存储量的增长率与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g(n)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的增长率相同。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输入数据所占空间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程序本身所占空间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  <a:spcBef>
                <a:spcPts val="10"/>
              </a:spcBef>
              <a:spcAft>
                <a:spcPts val="0"/>
              </a:spcAft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辅助变量所占空间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1.4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算法的描述和算法分析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7043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8785225" cy="1079326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算法的存储空间需求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83568" y="3789040"/>
            <a:ext cx="403200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算法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1】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  for(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=0;i&lt;n/2;i++)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  { 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=a[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];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           a[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]=a[n-i-1];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           a[n-i-1]=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;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  }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715570" y="3778087"/>
            <a:ext cx="3744862" cy="2308324"/>
          </a:xfrm>
          <a:prstGeom prst="rect">
            <a:avLst/>
          </a:prstGeom>
          <a:solidFill>
            <a:srgbClr val="6C4C8F">
              <a:alpha val="30000"/>
            </a:srgbClr>
          </a:solidFill>
          <a:ln w="9525">
            <a:noFill/>
            <a:miter lim="800000"/>
          </a:ln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算法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2】 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  for(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=0;i&lt;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n;i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++)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       b[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]=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a[n-i-1];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  for(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=0;i&lt;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n;i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++)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       a[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]=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b[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]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ea"/>
                <a:sym typeface="+mn-lt"/>
              </a:rPr>
              <a:t>;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ea"/>
              <a:sym typeface="+mn-lt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09575" y="1587644"/>
            <a:ext cx="8391525" cy="461665"/>
          </a:xfrm>
          <a:prstGeom prst="rect">
            <a:avLst/>
          </a:prstGeom>
          <a:noFill/>
          <a:ln w="381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例：将一维数组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个数逆序存放到原数组中。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云形标注 7"/>
          <p:cNvSpPr>
            <a:spLocks noChangeArrowheads="1"/>
          </p:cNvSpPr>
          <p:nvPr/>
        </p:nvSpPr>
        <p:spPr bwMode="auto">
          <a:xfrm>
            <a:off x="5867400" y="2131442"/>
            <a:ext cx="2628900" cy="881063"/>
          </a:xfrm>
          <a:prstGeom prst="cloudCallout">
            <a:avLst>
              <a:gd name="adj1" fmla="val -23074"/>
              <a:gd name="adj2" fmla="val 152884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S(n) = O(n)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云形标注 8"/>
          <p:cNvSpPr>
            <a:spLocks noChangeArrowheads="1"/>
          </p:cNvSpPr>
          <p:nvPr/>
        </p:nvSpPr>
        <p:spPr bwMode="auto">
          <a:xfrm>
            <a:off x="633413" y="2098104"/>
            <a:ext cx="2643188" cy="1258888"/>
          </a:xfrm>
          <a:prstGeom prst="cloudCallout">
            <a:avLst>
              <a:gd name="adj1" fmla="val 46083"/>
              <a:gd name="adj2" fmla="val 101120"/>
            </a:avLst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S(n) = O(1)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原地工作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本章内容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>
              <a:latin typeface="Calibri" panose="020F0502020204030204" pitchFamily="34" charset="0"/>
            </a:endParaRPr>
          </a:p>
        </p:txBody>
      </p:sp>
      <p:grpSp>
        <p:nvGrpSpPr>
          <p:cNvPr id="10244" name="组合 42"/>
          <p:cNvGrpSpPr/>
          <p:nvPr/>
        </p:nvGrpSpPr>
        <p:grpSpPr>
          <a:xfrm>
            <a:off x="1003300" y="1484313"/>
            <a:ext cx="7240588" cy="679450"/>
            <a:chOff x="1002524" y="1484766"/>
            <a:chExt cx="7241884" cy="678766"/>
          </a:xfrm>
        </p:grpSpPr>
        <p:grpSp>
          <p:nvGrpSpPr>
            <p:cNvPr id="10269" name="组合 10"/>
            <p:cNvGrpSpPr/>
            <p:nvPr/>
          </p:nvGrpSpPr>
          <p:grpSpPr>
            <a:xfrm>
              <a:off x="1002524" y="1484766"/>
              <a:ext cx="7241884" cy="678766"/>
              <a:chOff x="4181203" y="1522776"/>
              <a:chExt cx="4074496" cy="450454"/>
            </a:xfrm>
          </p:grpSpPr>
          <p:sp>
            <p:nvSpPr>
              <p:cNvPr id="5" name="矩形 4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rgbClr val="C00000"/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 bwMode="auto">
              <a:xfrm>
                <a:off x="4650204" y="1591186"/>
                <a:ext cx="3605495" cy="3062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数据结构的研究内容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70" name="TextBox 23"/>
            <p:cNvSpPr txBox="1"/>
            <p:nvPr/>
          </p:nvSpPr>
          <p:spPr>
            <a:xfrm>
              <a:off x="1187624" y="1599183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1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5" name="组合 41"/>
          <p:cNvGrpSpPr/>
          <p:nvPr/>
        </p:nvGrpSpPr>
        <p:grpSpPr>
          <a:xfrm>
            <a:off x="1003300" y="2276475"/>
            <a:ext cx="7240588" cy="679450"/>
            <a:chOff x="1002524" y="2276872"/>
            <a:chExt cx="7241884" cy="678766"/>
          </a:xfrm>
        </p:grpSpPr>
        <p:grpSp>
          <p:nvGrpSpPr>
            <p:cNvPr id="10262" name="组合 10"/>
            <p:cNvGrpSpPr/>
            <p:nvPr/>
          </p:nvGrpSpPr>
          <p:grpSpPr>
            <a:xfrm>
              <a:off x="1002524" y="2276872"/>
              <a:ext cx="7241884" cy="678766"/>
              <a:chOff x="4181203" y="1522776"/>
              <a:chExt cx="4074496" cy="450454"/>
            </a:xfrm>
          </p:grpSpPr>
          <p:sp>
            <p:nvSpPr>
              <p:cNvPr id="26" name="矩形 25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 bwMode="auto">
              <a:xfrm>
                <a:off x="4650204" y="1591186"/>
                <a:ext cx="3605495" cy="3062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数据结构的基本概念和术语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63" name="TextBox 28"/>
            <p:cNvSpPr txBox="1"/>
            <p:nvPr/>
          </p:nvSpPr>
          <p:spPr>
            <a:xfrm>
              <a:off x="1187624" y="2391289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2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6" name="组合 40"/>
          <p:cNvGrpSpPr/>
          <p:nvPr/>
        </p:nvGrpSpPr>
        <p:grpSpPr>
          <a:xfrm>
            <a:off x="1003300" y="3068638"/>
            <a:ext cx="7240588" cy="679450"/>
            <a:chOff x="1002524" y="3068960"/>
            <a:chExt cx="7241884" cy="678766"/>
          </a:xfrm>
        </p:grpSpPr>
        <p:grpSp>
          <p:nvGrpSpPr>
            <p:cNvPr id="10255" name="组合 10"/>
            <p:cNvGrpSpPr/>
            <p:nvPr/>
          </p:nvGrpSpPr>
          <p:grpSpPr>
            <a:xfrm>
              <a:off x="1002524" y="3068960"/>
              <a:ext cx="7241884" cy="678766"/>
              <a:chOff x="4181203" y="1522776"/>
              <a:chExt cx="4074496" cy="450454"/>
            </a:xfrm>
          </p:grpSpPr>
          <p:sp>
            <p:nvSpPr>
              <p:cNvPr id="31" name="矩形 30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 bwMode="auto">
              <a:xfrm>
                <a:off x="4650204" y="1591186"/>
                <a:ext cx="3605495" cy="30310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抽象数据类型的表示与实现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56" name="TextBox 33"/>
            <p:cNvSpPr txBox="1"/>
            <p:nvPr/>
          </p:nvSpPr>
          <p:spPr>
            <a:xfrm>
              <a:off x="1187624" y="3183377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3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0247" name="组合 39"/>
          <p:cNvGrpSpPr/>
          <p:nvPr/>
        </p:nvGrpSpPr>
        <p:grpSpPr>
          <a:xfrm>
            <a:off x="1003300" y="3860800"/>
            <a:ext cx="7240588" cy="679450"/>
            <a:chOff x="1002524" y="3861048"/>
            <a:chExt cx="7241884" cy="678766"/>
          </a:xfrm>
        </p:grpSpPr>
        <p:grpSp>
          <p:nvGrpSpPr>
            <p:cNvPr id="10248" name="组合 10"/>
            <p:cNvGrpSpPr/>
            <p:nvPr/>
          </p:nvGrpSpPr>
          <p:grpSpPr>
            <a:xfrm>
              <a:off x="1002524" y="3861048"/>
              <a:ext cx="7241884" cy="678766"/>
              <a:chOff x="4181203" y="1522776"/>
              <a:chExt cx="4074496" cy="450454"/>
            </a:xfrm>
          </p:grpSpPr>
          <p:sp>
            <p:nvSpPr>
              <p:cNvPr id="36" name="矩形 35"/>
              <p:cNvSpPr/>
              <p:nvPr/>
            </p:nvSpPr>
            <p:spPr bwMode="auto">
              <a:xfrm>
                <a:off x="4181203" y="1522776"/>
                <a:ext cx="4074496" cy="45045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noFill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4288153" y="1580690"/>
                <a:ext cx="304151" cy="326603"/>
              </a:xfrm>
              <a:prstGeom prst="ellipse">
                <a:avLst/>
              </a:prstGeom>
              <a:solidFill>
                <a:schemeClr val="bg1"/>
              </a:solidFill>
              <a:ln w="6350" algn="ctr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 bwMode="auto">
              <a:xfrm>
                <a:off x="4650204" y="1591186"/>
                <a:ext cx="3605495" cy="3062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R="0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kern="1200" cap="none" spc="300" normalizeH="0" baseline="0" noProof="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+mn-ea"/>
                  </a:rPr>
                  <a:t>算法和算法分析</a:t>
                </a:r>
                <a:endParaRPr kumimoji="0" lang="zh-CN" altLang="en-US" sz="2400" b="1" kern="1200" cap="none" spc="300" normalizeH="0" baseline="0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+mn-ea"/>
                </a:endParaRPr>
              </a:p>
            </p:txBody>
          </p:sp>
        </p:grpSp>
        <p:sp>
          <p:nvSpPr>
            <p:cNvPr id="10249" name="TextBox 38"/>
            <p:cNvSpPr txBox="1"/>
            <p:nvPr/>
          </p:nvSpPr>
          <p:spPr>
            <a:xfrm>
              <a:off x="1187624" y="3975465"/>
              <a:ext cx="57606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b="1" dirty="0">
                  <a:ea typeface="宋体" panose="02010600030101010101" pitchFamily="2" charset="-122"/>
                </a:rPr>
                <a:t>4</a:t>
              </a:r>
              <a:endParaRPr lang="zh-CN" altLang="en-US" b="1" dirty="0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小结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4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zh-CN" dirty="0">
                <a:latin typeface="Calibri" panose="020F0502020204030204" pitchFamily="34" charset="0"/>
              </a:rPr>
              <a:t>数据结构：数据及其关系在计算机中的表示和实现</a:t>
            </a:r>
            <a:endParaRPr lang="zh-CN" altLang="zh-CN" dirty="0">
              <a:latin typeface="Calibri" panose="020F0502020204030204" pitchFamily="34" charset="0"/>
            </a:endParaRPr>
          </a:p>
          <a:p>
            <a:r>
              <a:rPr lang="zh-CN" altLang="zh-CN" dirty="0">
                <a:latin typeface="Calibri" panose="020F0502020204030204" pitchFamily="34" charset="0"/>
              </a:rPr>
              <a:t>数据结构研究内容：</a:t>
            </a:r>
            <a:endParaRPr lang="zh-CN" altLang="zh-CN" dirty="0">
              <a:latin typeface="Calibri" panose="020F0502020204030204" pitchFamily="34" charset="0"/>
            </a:endParaRPr>
          </a:p>
          <a:p>
            <a:pPr lvl="1"/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</a:rPr>
              <a:t>数据及其关系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zh-CN" dirty="0"/>
              <a:t>数据：问题域所涉及的被计算机处理的对象</a:t>
            </a:r>
            <a:endParaRPr lang="zh-CN" altLang="zh-CN" dirty="0"/>
          </a:p>
          <a:p>
            <a:pPr lvl="2"/>
            <a:r>
              <a:rPr lang="zh-CN" altLang="zh-CN" dirty="0"/>
              <a:t>逻辑结构：集合、线性、树型、图型</a:t>
            </a:r>
            <a:endParaRPr lang="zh-CN" altLang="zh-CN" dirty="0"/>
          </a:p>
          <a:p>
            <a:pPr lvl="2"/>
            <a:r>
              <a:rPr lang="zh-CN" altLang="zh-CN" dirty="0"/>
              <a:t>狭义的“数据结构”就是指数据之间的逻辑结构 </a:t>
            </a:r>
            <a:endParaRPr lang="zh-CN" altLang="zh-CN" dirty="0"/>
          </a:p>
          <a:p>
            <a:pPr lvl="1"/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</a:rPr>
              <a:t>关系的表示，即运算，并且是基本运算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zh-CN" dirty="0"/>
              <a:t>生成、释放、查询、修改</a:t>
            </a:r>
            <a:endParaRPr lang="zh-CN" altLang="zh-CN" dirty="0"/>
          </a:p>
          <a:p>
            <a:pPr lvl="1"/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</a:rPr>
              <a:t>关系的实现，即存储结构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zh-CN" dirty="0"/>
              <a:t>顺序存储</a:t>
            </a:r>
            <a:endParaRPr lang="en-US" altLang="zh-CN" dirty="0"/>
          </a:p>
          <a:p>
            <a:pPr lvl="2"/>
            <a:r>
              <a:rPr lang="zh-CN" altLang="zh-CN" dirty="0"/>
              <a:t>链式存储</a:t>
            </a:r>
            <a:endParaRPr lang="zh-CN" altLang="en-US" dirty="0"/>
          </a:p>
          <a:p>
            <a:endParaRPr lang="zh-CN" altLang="en-US" dirty="0">
              <a:latin typeface="Calibri" panose="020F050202020403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71550" y="4364038"/>
            <a:ext cx="714375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3189" name="矩形 7"/>
          <p:cNvSpPr/>
          <p:nvPr/>
        </p:nvSpPr>
        <p:spPr>
          <a:xfrm>
            <a:off x="5219700" y="3860800"/>
            <a:ext cx="326231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↑抽象描述，逻辑层次</a:t>
            </a:r>
            <a:endParaRPr lang="zh-CN" altLang="en-US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93190" name="矩形 8"/>
          <p:cNvSpPr/>
          <p:nvPr/>
        </p:nvSpPr>
        <p:spPr>
          <a:xfrm>
            <a:off x="5219700" y="4365625"/>
            <a:ext cx="326231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FF0000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↓具体实现，物理层次</a:t>
            </a:r>
            <a:endParaRPr lang="zh-CN" altLang="en-US" dirty="0">
              <a:solidFill>
                <a:srgbClr val="FF0000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3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9" grpId="0"/>
      <p:bldP spid="9319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小结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246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latin typeface="Calibri" panose="020F0502020204030204" pitchFamily="34" charset="0"/>
              </a:rPr>
              <a:t>算法（“计算”方法）与程序（计算机程序）</a:t>
            </a:r>
            <a:endParaRPr lang="en-US" altLang="zh-CN" dirty="0">
              <a:latin typeface="Calibri" panose="020F0502020204030204" pitchFamily="34" charset="0"/>
            </a:endParaRPr>
          </a:p>
          <a:p>
            <a:pPr lvl="1"/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算法：求解问题的步骤序列，通用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程序：用某种程序设计语言编写的语句序列，通常为某一具体的计算机应用问题而制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算法描述不受语言的限制，程序依赖语言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设计算法必须追求正确性、可读性、健壮性以及高时效和低存储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Calibri" panose="020F0502020204030204" pitchFamily="34" charset="0"/>
                <a:ea typeface="宋体" panose="02010600030101010101" pitchFamily="2" charset="-122"/>
              </a:rPr>
              <a:t>程序要经过若干次调试和修改后才满足解决问题的要求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Calibri" panose="020F0502020204030204" pitchFamily="34" charset="0"/>
              </a:rPr>
              <a:t>算法效率的度量－分析</a:t>
            </a:r>
            <a:r>
              <a:rPr lang="zh-CN" altLang="en-US" dirty="0">
                <a:solidFill>
                  <a:srgbClr val="FF0909"/>
                </a:solidFill>
                <a:latin typeface="Calibri" panose="020F0502020204030204" pitchFamily="34" charset="0"/>
              </a:rPr>
              <a:t>语句频度</a:t>
            </a:r>
            <a:endParaRPr lang="zh-CN" altLang="en-US" dirty="0">
              <a:solidFill>
                <a:srgbClr val="FF090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rand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补充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710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#include "stdlib.h"	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//malloc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等函数头文件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(1) void* malloc(int size)</a:t>
            </a:r>
            <a:endParaRPr lang="en-US" altLang="zh-CN" b="1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在系统内存中分配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size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个的存储单元，并返回该空间的基址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使用方法：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m = 100;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float *p;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 = (float*) malloc(m*sizeof(float));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7108" name="Group 4"/>
          <p:cNvGrpSpPr/>
          <p:nvPr/>
        </p:nvGrpSpPr>
        <p:grpSpPr>
          <a:xfrm>
            <a:off x="6440488" y="2276475"/>
            <a:ext cx="1587500" cy="2520950"/>
            <a:chOff x="3967" y="1207"/>
            <a:chExt cx="1000" cy="1588"/>
          </a:xfrm>
        </p:grpSpPr>
        <p:sp>
          <p:nvSpPr>
            <p:cNvPr id="63493" name="Rectangle 5"/>
            <p:cNvSpPr/>
            <p:nvPr/>
          </p:nvSpPr>
          <p:spPr>
            <a:xfrm>
              <a:off x="4550" y="1364"/>
              <a:ext cx="417" cy="1250"/>
            </a:xfrm>
            <a:prstGeom prst="rect">
              <a:avLst/>
            </a:prstGeom>
            <a:solidFill>
              <a:srgbClr val="99CCFF"/>
            </a:solidFill>
            <a:ln w="12700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ea typeface="宋体" panose="02010600030101010101" pitchFamily="2" charset="-122"/>
              </a:endParaRPr>
            </a:p>
          </p:txBody>
        </p:sp>
        <p:sp>
          <p:nvSpPr>
            <p:cNvPr id="63494" name="Line 6"/>
            <p:cNvSpPr/>
            <p:nvPr/>
          </p:nvSpPr>
          <p:spPr>
            <a:xfrm>
              <a:off x="4550" y="1561"/>
              <a:ext cx="417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495" name="Line 7"/>
            <p:cNvSpPr/>
            <p:nvPr/>
          </p:nvSpPr>
          <p:spPr>
            <a:xfrm>
              <a:off x="4550" y="1758"/>
              <a:ext cx="417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496" name="Line 8"/>
            <p:cNvSpPr/>
            <p:nvPr/>
          </p:nvSpPr>
          <p:spPr>
            <a:xfrm>
              <a:off x="4550" y="1979"/>
              <a:ext cx="417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497" name="Line 9"/>
            <p:cNvSpPr/>
            <p:nvPr/>
          </p:nvSpPr>
          <p:spPr>
            <a:xfrm>
              <a:off x="4550" y="2215"/>
              <a:ext cx="417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498" name="Line 10"/>
            <p:cNvSpPr/>
            <p:nvPr/>
          </p:nvSpPr>
          <p:spPr>
            <a:xfrm>
              <a:off x="4550" y="2412"/>
              <a:ext cx="417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499" name="Text Box 11"/>
            <p:cNvSpPr txBox="1"/>
            <p:nvPr/>
          </p:nvSpPr>
          <p:spPr>
            <a:xfrm>
              <a:off x="4184" y="1253"/>
              <a:ext cx="384" cy="1366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r">
                <a:lnSpc>
                  <a:spcPct val="3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0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1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2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99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49164" name="Text Box 12"/>
            <p:cNvSpPr txBox="1">
              <a:spLocks noChangeArrowheads="1"/>
            </p:cNvSpPr>
            <p:nvPr/>
          </p:nvSpPr>
          <p:spPr bwMode="auto">
            <a:xfrm>
              <a:off x="3967" y="1208"/>
              <a:ext cx="440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隶书" panose="02010509060101010101" pitchFamily="49" charset="-122"/>
                  <a:cs typeface="+mn-cs"/>
                  <a:sym typeface="+mn-ea"/>
                </a:rPr>
                <a:t>p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隶书" panose="02010509060101010101" pitchFamily="49" charset="-122"/>
                <a:cs typeface="+mn-cs"/>
                <a:sym typeface="+mn-ea"/>
              </a:endParaRPr>
            </a:p>
          </p:txBody>
        </p:sp>
        <p:sp>
          <p:nvSpPr>
            <p:cNvPr id="63501" name="Line 13"/>
            <p:cNvSpPr/>
            <p:nvPr/>
          </p:nvSpPr>
          <p:spPr>
            <a:xfrm>
              <a:off x="4199" y="1379"/>
              <a:ext cx="312" cy="0"/>
            </a:xfrm>
            <a:prstGeom prst="line">
              <a:avLst/>
            </a:prstGeom>
            <a:ln w="28575" cap="rnd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02" name="Line 14"/>
            <p:cNvSpPr/>
            <p:nvPr/>
          </p:nvSpPr>
          <p:spPr>
            <a:xfrm>
              <a:off x="4558" y="1208"/>
              <a:ext cx="0" cy="158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03" name="Line 15"/>
            <p:cNvSpPr/>
            <p:nvPr/>
          </p:nvSpPr>
          <p:spPr>
            <a:xfrm>
              <a:off x="4967" y="1207"/>
              <a:ext cx="0" cy="158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补充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710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(2)void *realloc(void *p,unsigned size)</a:t>
            </a:r>
            <a:endParaRPr lang="en-US" altLang="zh-CN" b="1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所指向的已分配内存区域的大小改为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size。size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可以比原来分配的空间大或小。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使用方法：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m = 100,n=150;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float *p,*q;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 (float*)malloc(m*sizeof(float));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……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= (float*)realloc(p, n*sizeof(float));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7108" name="Group 4"/>
          <p:cNvGrpSpPr/>
          <p:nvPr/>
        </p:nvGrpSpPr>
        <p:grpSpPr>
          <a:xfrm>
            <a:off x="5434013" y="2120900"/>
            <a:ext cx="1516062" cy="2733675"/>
            <a:chOff x="4012" y="1073"/>
            <a:chExt cx="955" cy="1722"/>
          </a:xfrm>
        </p:grpSpPr>
        <p:sp>
          <p:nvSpPr>
            <p:cNvPr id="47109" name="Rectangle 5"/>
            <p:cNvSpPr>
              <a:spLocks noChangeArrowheads="1"/>
            </p:cNvSpPr>
            <p:nvPr/>
          </p:nvSpPr>
          <p:spPr bwMode="auto">
            <a:xfrm>
              <a:off x="4550" y="1364"/>
              <a:ext cx="417" cy="125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56" name="Line 6"/>
            <p:cNvSpPr/>
            <p:nvPr/>
          </p:nvSpPr>
          <p:spPr>
            <a:xfrm>
              <a:off x="4550" y="1561"/>
              <a:ext cx="417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7" name="Line 7"/>
            <p:cNvSpPr/>
            <p:nvPr/>
          </p:nvSpPr>
          <p:spPr>
            <a:xfrm>
              <a:off x="4550" y="1758"/>
              <a:ext cx="417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8" name="Line 8"/>
            <p:cNvSpPr/>
            <p:nvPr/>
          </p:nvSpPr>
          <p:spPr>
            <a:xfrm>
              <a:off x="4550" y="1979"/>
              <a:ext cx="417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9" name="Line 9"/>
            <p:cNvSpPr/>
            <p:nvPr/>
          </p:nvSpPr>
          <p:spPr>
            <a:xfrm>
              <a:off x="4550" y="2215"/>
              <a:ext cx="417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0" name="Line 10"/>
            <p:cNvSpPr/>
            <p:nvPr/>
          </p:nvSpPr>
          <p:spPr>
            <a:xfrm>
              <a:off x="4550" y="2412"/>
              <a:ext cx="417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1" name="Text Box 11"/>
            <p:cNvSpPr txBox="1"/>
            <p:nvPr/>
          </p:nvSpPr>
          <p:spPr>
            <a:xfrm>
              <a:off x="4184" y="1253"/>
              <a:ext cx="384" cy="1366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r">
                <a:lnSpc>
                  <a:spcPct val="3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0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1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2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99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49164" name="Text Box 12"/>
            <p:cNvSpPr txBox="1">
              <a:spLocks noChangeArrowheads="1"/>
            </p:cNvSpPr>
            <p:nvPr/>
          </p:nvSpPr>
          <p:spPr bwMode="auto">
            <a:xfrm>
              <a:off x="4012" y="1073"/>
              <a:ext cx="440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隶书" panose="02010509060101010101" pitchFamily="49" charset="-122"/>
                  <a:cs typeface="+mn-cs"/>
                  <a:sym typeface="+mn-ea"/>
                </a:rPr>
                <a:t>p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隶书" panose="02010509060101010101" pitchFamily="49" charset="-122"/>
                <a:cs typeface="+mn-cs"/>
                <a:sym typeface="+mn-ea"/>
              </a:endParaRPr>
            </a:p>
          </p:txBody>
        </p:sp>
        <p:sp>
          <p:nvSpPr>
            <p:cNvPr id="64563" name="Line 13"/>
            <p:cNvSpPr/>
            <p:nvPr/>
          </p:nvSpPr>
          <p:spPr>
            <a:xfrm>
              <a:off x="4223" y="1373"/>
              <a:ext cx="312" cy="0"/>
            </a:xfrm>
            <a:prstGeom prst="line">
              <a:avLst/>
            </a:prstGeom>
            <a:ln w="28575" cap="rnd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4" name="Line 14"/>
            <p:cNvSpPr/>
            <p:nvPr/>
          </p:nvSpPr>
          <p:spPr>
            <a:xfrm>
              <a:off x="4558" y="1208"/>
              <a:ext cx="0" cy="158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5" name="Line 15"/>
            <p:cNvSpPr/>
            <p:nvPr/>
          </p:nvSpPr>
          <p:spPr>
            <a:xfrm>
              <a:off x="4967" y="1207"/>
              <a:ext cx="0" cy="158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97513" y="4338638"/>
            <a:ext cx="1450975" cy="1754187"/>
            <a:chOff x="7585546" y="4267025"/>
            <a:chExt cx="1450950" cy="1754263"/>
          </a:xfrm>
        </p:grpSpPr>
        <p:grpSp>
          <p:nvGrpSpPr>
            <p:cNvPr id="64546" name="组合 2"/>
            <p:cNvGrpSpPr/>
            <p:nvPr/>
          </p:nvGrpSpPr>
          <p:grpSpPr>
            <a:xfrm>
              <a:off x="7585546" y="4340050"/>
              <a:ext cx="1450950" cy="1527175"/>
              <a:chOff x="7585546" y="4340050"/>
              <a:chExt cx="1450950" cy="1527175"/>
            </a:xfrm>
          </p:grpSpPr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8374519" y="4516273"/>
                <a:ext cx="661977" cy="133832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550" name="Line 6"/>
              <p:cNvSpPr/>
              <p:nvPr/>
            </p:nvSpPr>
            <p:spPr>
              <a:xfrm>
                <a:off x="8374508" y="4829000"/>
                <a:ext cx="661988" cy="0"/>
              </a:xfrm>
              <a:prstGeom prst="line">
                <a:avLst/>
              </a:prstGeom>
              <a:ln w="12700" cap="rnd" cmpd="sng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51" name="Line 7"/>
              <p:cNvSpPr/>
              <p:nvPr/>
            </p:nvSpPr>
            <p:spPr>
              <a:xfrm>
                <a:off x="8374508" y="5141738"/>
                <a:ext cx="661988" cy="0"/>
              </a:xfrm>
              <a:prstGeom prst="line">
                <a:avLst/>
              </a:prstGeom>
              <a:ln w="12700" cap="rnd" cmpd="sng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52" name="Line 8"/>
              <p:cNvSpPr/>
              <p:nvPr/>
            </p:nvSpPr>
            <p:spPr>
              <a:xfrm>
                <a:off x="8374508" y="5492575"/>
                <a:ext cx="661988" cy="0"/>
              </a:xfrm>
              <a:prstGeom prst="line">
                <a:avLst/>
              </a:prstGeom>
              <a:ln w="12700" cap="rnd" cmpd="sng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53" name="Line 9"/>
              <p:cNvSpPr/>
              <p:nvPr/>
            </p:nvSpPr>
            <p:spPr>
              <a:xfrm>
                <a:off x="8374508" y="5867225"/>
                <a:ext cx="661988" cy="0"/>
              </a:xfrm>
              <a:prstGeom prst="line">
                <a:avLst/>
              </a:prstGeom>
              <a:ln w="12700" cap="rnd" cmpd="sng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54" name="Text Box 11"/>
              <p:cNvSpPr txBox="1"/>
              <p:nvPr/>
            </p:nvSpPr>
            <p:spPr>
              <a:xfrm>
                <a:off x="7585546" y="4340050"/>
                <a:ext cx="817537" cy="151426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 kern="1200">
                    <a:solidFill>
                      <a:schemeClr val="tx1"/>
                    </a:solidFill>
                    <a:latin typeface="+mj-lt"/>
                    <a:ea typeface="楷体_GB2312" pitchFamily="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</a:lstStyle>
              <a:p>
                <a:pPr marL="0" lvl="0" indent="0" algn="r">
                  <a:lnSpc>
                    <a:spcPct val="3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  <a:p>
                <a:pPr marL="0" lvl="0" indent="0" algn="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200" b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  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10</a:t>
                </a:r>
                <a:r>
                  <a:rPr lang="zh-CN" altLang="zh-CN" sz="2200" b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0</a:t>
                </a:r>
                <a:endPara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  <a:p>
                <a:pPr marL="0" lvl="0" indent="0" algn="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200" b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  1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01</a:t>
                </a:r>
                <a:endPara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  <a:p>
                <a:pPr marL="0" lvl="0" indent="0" algn="r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200" b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…</a:t>
                </a:r>
                <a:endPara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  <a:p>
                <a:pPr marL="0" lvl="0" indent="0" algn="r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200" b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 </a:t>
                </a:r>
                <a:r>
                  <a:rPr lang="en-US" altLang="zh-CN" sz="2200" b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14</a:t>
                </a:r>
                <a:r>
                  <a:rPr lang="zh-CN" altLang="zh-CN" sz="2200" b="1" dirty="0">
                    <a:latin typeface="Times New Roman" panose="02020603050405020304" pitchFamily="18" charset="0"/>
                    <a:ea typeface="隶书" panose="02010509060101010101" pitchFamily="49" charset="-122"/>
                  </a:rPr>
                  <a:t>9</a:t>
                </a:r>
                <a:endPara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64547" name="Line 14"/>
            <p:cNvSpPr/>
            <p:nvPr/>
          </p:nvSpPr>
          <p:spPr>
            <a:xfrm>
              <a:off x="8388423" y="4268613"/>
              <a:ext cx="397" cy="175267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8" name="Line 15"/>
            <p:cNvSpPr/>
            <p:nvPr/>
          </p:nvSpPr>
          <p:spPr>
            <a:xfrm>
              <a:off x="9036496" y="4267025"/>
              <a:ext cx="0" cy="17542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35825" y="2349500"/>
            <a:ext cx="1514475" cy="3770313"/>
            <a:chOff x="7307607" y="2348880"/>
            <a:chExt cx="1514476" cy="3770487"/>
          </a:xfrm>
        </p:grpSpPr>
        <p:sp>
          <p:nvSpPr>
            <p:cNvPr id="41" name="Rectangle 5"/>
            <p:cNvSpPr>
              <a:spLocks noChangeArrowheads="1"/>
            </p:cNvSpPr>
            <p:nvPr/>
          </p:nvSpPr>
          <p:spPr bwMode="auto">
            <a:xfrm>
              <a:off x="8160096" y="2598130"/>
              <a:ext cx="661987" cy="19844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28" name="Line 6"/>
            <p:cNvSpPr/>
            <p:nvPr/>
          </p:nvSpPr>
          <p:spPr>
            <a:xfrm>
              <a:off x="8160095" y="2910855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9" name="Line 7"/>
            <p:cNvSpPr/>
            <p:nvPr/>
          </p:nvSpPr>
          <p:spPr>
            <a:xfrm>
              <a:off x="8160095" y="3223593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0" name="Line 8"/>
            <p:cNvSpPr/>
            <p:nvPr/>
          </p:nvSpPr>
          <p:spPr>
            <a:xfrm>
              <a:off x="8160095" y="3574430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1" name="Line 9"/>
            <p:cNvSpPr/>
            <p:nvPr/>
          </p:nvSpPr>
          <p:spPr>
            <a:xfrm>
              <a:off x="8160095" y="3949080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2" name="Line 10"/>
            <p:cNvSpPr/>
            <p:nvPr/>
          </p:nvSpPr>
          <p:spPr>
            <a:xfrm>
              <a:off x="8160095" y="4261818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3" name="Text Box 11"/>
            <p:cNvSpPr txBox="1"/>
            <p:nvPr/>
          </p:nvSpPr>
          <p:spPr>
            <a:xfrm>
              <a:off x="7579070" y="2421905"/>
              <a:ext cx="609600" cy="2190750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r">
                <a:lnSpc>
                  <a:spcPct val="3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0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1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2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…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99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48" name="Text Box 12"/>
            <p:cNvSpPr txBox="1">
              <a:spLocks noChangeArrowheads="1"/>
            </p:cNvSpPr>
            <p:nvPr/>
          </p:nvSpPr>
          <p:spPr bwMode="auto">
            <a:xfrm>
              <a:off x="7307607" y="2350468"/>
              <a:ext cx="698500" cy="4619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j-lt"/>
                  <a:ea typeface="隶书" panose="02010509060101010101" pitchFamily="49" charset="-122"/>
                  <a:cs typeface="+mn-cs"/>
                  <a:sym typeface="+mn-ea"/>
                </a:rPr>
                <a:t>q</a:t>
              </a:r>
              <a:endPara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隶书" panose="02010509060101010101" pitchFamily="49" charset="-122"/>
                <a:cs typeface="+mn-cs"/>
                <a:sym typeface="+mn-ea"/>
              </a:endParaRPr>
            </a:p>
          </p:txBody>
        </p:sp>
        <p:sp>
          <p:nvSpPr>
            <p:cNvPr id="64535" name="Line 13"/>
            <p:cNvSpPr/>
            <p:nvPr/>
          </p:nvSpPr>
          <p:spPr>
            <a:xfrm flipV="1">
              <a:off x="7681622" y="2615592"/>
              <a:ext cx="448310" cy="5715"/>
            </a:xfrm>
            <a:prstGeom prst="line">
              <a:avLst/>
            </a:prstGeom>
            <a:ln w="28575" cap="rnd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6" name="Line 14"/>
            <p:cNvSpPr/>
            <p:nvPr/>
          </p:nvSpPr>
          <p:spPr>
            <a:xfrm>
              <a:off x="8172795" y="2350468"/>
              <a:ext cx="0" cy="25193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7" name="Line 15"/>
            <p:cNvSpPr/>
            <p:nvPr/>
          </p:nvSpPr>
          <p:spPr>
            <a:xfrm>
              <a:off x="8822082" y="2348880"/>
              <a:ext cx="0" cy="25193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Rectangle 5"/>
            <p:cNvSpPr>
              <a:spLocks noChangeArrowheads="1"/>
            </p:cNvSpPr>
            <p:nvPr/>
          </p:nvSpPr>
          <p:spPr bwMode="auto">
            <a:xfrm>
              <a:off x="8158508" y="4614348"/>
              <a:ext cx="661988" cy="133832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39" name="Line 6"/>
            <p:cNvSpPr/>
            <p:nvPr/>
          </p:nvSpPr>
          <p:spPr>
            <a:xfrm>
              <a:off x="8158484" y="4927079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0" name="Line 7"/>
            <p:cNvSpPr/>
            <p:nvPr/>
          </p:nvSpPr>
          <p:spPr>
            <a:xfrm>
              <a:off x="8158484" y="5239817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1" name="Line 8"/>
            <p:cNvSpPr/>
            <p:nvPr/>
          </p:nvSpPr>
          <p:spPr>
            <a:xfrm>
              <a:off x="8158484" y="5590654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2" name="Line 9"/>
            <p:cNvSpPr/>
            <p:nvPr/>
          </p:nvSpPr>
          <p:spPr>
            <a:xfrm>
              <a:off x="8158484" y="5965304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3" name="Text Box 11"/>
            <p:cNvSpPr txBox="1"/>
            <p:nvPr/>
          </p:nvSpPr>
          <p:spPr>
            <a:xfrm>
              <a:off x="7369522" y="4438129"/>
              <a:ext cx="817537" cy="1514261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r">
                <a:lnSpc>
                  <a:spcPct val="3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</a:t>
              </a:r>
              <a:r>
                <a:rPr lang="en-US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10</a:t>
              </a: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0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 1</a:t>
              </a:r>
              <a:r>
                <a:rPr lang="en-US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01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…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  <a:p>
              <a:pPr marL="0" lvl="0" indent="0" algn="r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 </a:t>
              </a:r>
              <a:r>
                <a:rPr lang="en-US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14</a:t>
              </a:r>
              <a:r>
                <a:rPr lang="zh-CN" altLang="zh-CN" sz="2200" b="1" dirty="0">
                  <a:latin typeface="Times New Roman" panose="02020603050405020304" pitchFamily="18" charset="0"/>
                  <a:ea typeface="隶书" panose="02010509060101010101" pitchFamily="49" charset="-122"/>
                </a:rPr>
                <a:t>9</a:t>
              </a:r>
              <a:endPara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4544" name="Line 14"/>
            <p:cNvSpPr/>
            <p:nvPr/>
          </p:nvSpPr>
          <p:spPr>
            <a:xfrm>
              <a:off x="8172399" y="4366692"/>
              <a:ext cx="397" cy="175267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5" name="Line 15"/>
            <p:cNvSpPr/>
            <p:nvPr/>
          </p:nvSpPr>
          <p:spPr>
            <a:xfrm>
              <a:off x="8820472" y="4365104"/>
              <a:ext cx="0" cy="17542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101013" y="2616200"/>
            <a:ext cx="661987" cy="1984375"/>
            <a:chOff x="9958684" y="2750518"/>
            <a:chExt cx="661988" cy="1984375"/>
          </a:xfrm>
        </p:grpSpPr>
        <p:sp>
          <p:nvSpPr>
            <p:cNvPr id="63" name="Rectangle 5"/>
            <p:cNvSpPr>
              <a:spLocks noChangeArrowheads="1"/>
            </p:cNvSpPr>
            <p:nvPr/>
          </p:nvSpPr>
          <p:spPr bwMode="auto">
            <a:xfrm>
              <a:off x="9958684" y="2750518"/>
              <a:ext cx="661988" cy="19843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4522" name="Line 6"/>
            <p:cNvSpPr/>
            <p:nvPr/>
          </p:nvSpPr>
          <p:spPr>
            <a:xfrm>
              <a:off x="9958684" y="3063255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3" name="Line 7"/>
            <p:cNvSpPr/>
            <p:nvPr/>
          </p:nvSpPr>
          <p:spPr>
            <a:xfrm>
              <a:off x="9958684" y="3375993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4" name="Line 8"/>
            <p:cNvSpPr/>
            <p:nvPr/>
          </p:nvSpPr>
          <p:spPr>
            <a:xfrm>
              <a:off x="9958684" y="3726830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5" name="Line 9"/>
            <p:cNvSpPr/>
            <p:nvPr/>
          </p:nvSpPr>
          <p:spPr>
            <a:xfrm>
              <a:off x="9958684" y="4101480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6" name="Line 10"/>
            <p:cNvSpPr/>
            <p:nvPr/>
          </p:nvSpPr>
          <p:spPr>
            <a:xfrm>
              <a:off x="9958684" y="4414218"/>
              <a:ext cx="661988" cy="0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5418138" y="2449513"/>
            <a:ext cx="69850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隶书" panose="02010509060101010101" pitchFamily="49" charset="-122"/>
                <a:cs typeface="+mn-cs"/>
                <a:sym typeface="+mn-ea"/>
              </a:rPr>
              <a:t>q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隶书" panose="02010509060101010101" pitchFamily="49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补充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5539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r>
              <a:rPr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free (p)</a:t>
            </a:r>
            <a:endParaRPr lang="en-US" altLang="zh-CN" b="1" dirty="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//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将指针变量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所指示的存储空间回收到系统内存空间中去。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使用方法：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int m = 100;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float *p;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 p = (float*) malloc(m*sizeof(float));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……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free(p);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7380288" y="2525713"/>
            <a:ext cx="661987" cy="1984375"/>
          </a:xfrm>
          <a:prstGeom prst="rect">
            <a:avLst/>
          </a:prstGeom>
          <a:solidFill>
            <a:srgbClr val="99CCFF"/>
          </a:solidFill>
          <a:ln w="12700">
            <a:noFill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dirty="0">
              <a:ea typeface="宋体" panose="02010600030101010101" pitchFamily="2" charset="-122"/>
            </a:endParaRPr>
          </a:p>
        </p:txBody>
      </p:sp>
      <p:sp>
        <p:nvSpPr>
          <p:cNvPr id="65541" name="Line 6"/>
          <p:cNvSpPr/>
          <p:nvPr/>
        </p:nvSpPr>
        <p:spPr>
          <a:xfrm>
            <a:off x="7366000" y="2838450"/>
            <a:ext cx="661988" cy="0"/>
          </a:xfrm>
          <a:prstGeom prst="line">
            <a:avLst/>
          </a:prstGeom>
          <a:ln w="12700" cap="rnd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42" name="Line 7"/>
          <p:cNvSpPr/>
          <p:nvPr/>
        </p:nvSpPr>
        <p:spPr>
          <a:xfrm>
            <a:off x="7366000" y="3151188"/>
            <a:ext cx="661988" cy="0"/>
          </a:xfrm>
          <a:prstGeom prst="line">
            <a:avLst/>
          </a:prstGeom>
          <a:ln w="12700" cap="rnd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43" name="Line 8"/>
          <p:cNvSpPr/>
          <p:nvPr/>
        </p:nvSpPr>
        <p:spPr>
          <a:xfrm>
            <a:off x="7366000" y="3502025"/>
            <a:ext cx="661988" cy="0"/>
          </a:xfrm>
          <a:prstGeom prst="line">
            <a:avLst/>
          </a:prstGeom>
          <a:ln w="12700" cap="rnd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44" name="Line 9"/>
          <p:cNvSpPr/>
          <p:nvPr/>
        </p:nvSpPr>
        <p:spPr>
          <a:xfrm>
            <a:off x="7366000" y="3876675"/>
            <a:ext cx="661988" cy="0"/>
          </a:xfrm>
          <a:prstGeom prst="line">
            <a:avLst/>
          </a:prstGeom>
          <a:ln w="12700" cap="rnd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45" name="Line 10"/>
          <p:cNvSpPr/>
          <p:nvPr/>
        </p:nvSpPr>
        <p:spPr>
          <a:xfrm>
            <a:off x="7366000" y="4189413"/>
            <a:ext cx="661988" cy="0"/>
          </a:xfrm>
          <a:prstGeom prst="line">
            <a:avLst/>
          </a:prstGeom>
          <a:ln w="12700" cap="rnd" cmpd="sng">
            <a:solidFill>
              <a:schemeClr val="bg2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11"/>
          <p:cNvSpPr txBox="1"/>
          <p:nvPr/>
        </p:nvSpPr>
        <p:spPr>
          <a:xfrm>
            <a:off x="6784975" y="2349500"/>
            <a:ext cx="609600" cy="216852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3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zh-CN" sz="2200" b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0" lvl="0" indent="0"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rPr>
              <a:t>  0</a:t>
            </a:r>
            <a:endParaRPr lang="zh-CN" altLang="zh-CN" sz="2200" b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0" lvl="0" indent="0"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rPr>
              <a:t>  1</a:t>
            </a:r>
            <a:endParaRPr lang="zh-CN" altLang="zh-CN" sz="2200" b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0" lvl="0" indent="0"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rPr>
              <a:t>  2</a:t>
            </a:r>
            <a:endParaRPr lang="zh-CN" altLang="zh-CN" sz="2200" b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0" lvl="0" indent="0"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200" b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0" lvl="0" indent="0" algn="r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200" b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  <a:p>
            <a:pPr marL="0" lvl="0" indent="0" algn="r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200" b="1" dirty="0">
                <a:latin typeface="Times New Roman" panose="02020603050405020304" pitchFamily="18" charset="0"/>
                <a:ea typeface="隶书" panose="02010509060101010101" pitchFamily="49" charset="-122"/>
              </a:rPr>
              <a:t> 99</a:t>
            </a:r>
            <a:endParaRPr lang="zh-CN" altLang="zh-CN" sz="2200" b="1" dirty="0"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513513" y="2278063"/>
            <a:ext cx="698500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隶书" panose="02010509060101010101" pitchFamily="49" charset="-122"/>
                <a:cs typeface="+mn-cs"/>
                <a:sym typeface="+mn-ea"/>
              </a:rPr>
              <a:t>p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隶书" panose="02010509060101010101" pitchFamily="49" charset="-122"/>
              <a:cs typeface="+mn-cs"/>
              <a:sym typeface="+mn-ea"/>
            </a:endParaRPr>
          </a:p>
        </p:txBody>
      </p:sp>
      <p:sp>
        <p:nvSpPr>
          <p:cNvPr id="65548" name="Line 13"/>
          <p:cNvSpPr/>
          <p:nvPr/>
        </p:nvSpPr>
        <p:spPr>
          <a:xfrm>
            <a:off x="6840538" y="2538413"/>
            <a:ext cx="495300" cy="0"/>
          </a:xfrm>
          <a:prstGeom prst="line">
            <a:avLst/>
          </a:prstGeom>
          <a:ln w="28575" cap="rnd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49" name="Line 14"/>
          <p:cNvSpPr/>
          <p:nvPr/>
        </p:nvSpPr>
        <p:spPr>
          <a:xfrm>
            <a:off x="7378700" y="2278063"/>
            <a:ext cx="0" cy="2519362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50" name="Line 15"/>
          <p:cNvSpPr/>
          <p:nvPr/>
        </p:nvSpPr>
        <p:spPr>
          <a:xfrm>
            <a:off x="8027988" y="2276475"/>
            <a:ext cx="0" cy="2519363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补充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5481637" cy="5472112"/>
          </a:xfrm>
        </p:spPr>
        <p:txBody>
          <a:bodyPr vert="horz" wrap="square" lIns="91440" tIns="45720" rIns="91440" bIns="45720" anchor="t" anchorCtr="0"/>
          <a:lstStyle/>
          <a:p>
            <a:pPr lvl="1"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(4)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结构体、指针、函数参数的使用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struct Student {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no;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age;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Student *next;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};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void main( ) {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Student tom, rose;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Student *pTom = &amp;tom;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tom.age	 = 20;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pTom-&gt;no = 20181001;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rose.no	 = 20181002;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tom.next = &amp;rose;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rose.next= NULL; 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859463" y="1879600"/>
            <a:ext cx="1373187" cy="3981450"/>
            <a:chOff x="9227" y="2961"/>
            <a:chExt cx="2163" cy="6269"/>
          </a:xfrm>
        </p:grpSpPr>
        <p:sp>
          <p:nvSpPr>
            <p:cNvPr id="66589" name="Rectangle 5"/>
            <p:cNvSpPr/>
            <p:nvPr/>
          </p:nvSpPr>
          <p:spPr>
            <a:xfrm>
              <a:off x="9250" y="2961"/>
              <a:ext cx="2141" cy="3125"/>
            </a:xfrm>
            <a:prstGeom prst="rect">
              <a:avLst/>
            </a:prstGeom>
            <a:solidFill>
              <a:srgbClr val="99CCFF"/>
            </a:solidFill>
            <a:ln w="12700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ea typeface="宋体" panose="02010600030101010101" pitchFamily="2" charset="-122"/>
              </a:endParaRPr>
            </a:p>
          </p:txBody>
        </p:sp>
        <p:sp>
          <p:nvSpPr>
            <p:cNvPr id="66590" name="Line 6"/>
            <p:cNvSpPr/>
            <p:nvPr/>
          </p:nvSpPr>
          <p:spPr>
            <a:xfrm>
              <a:off x="9227" y="3453"/>
              <a:ext cx="2144" cy="1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91" name="Line 7"/>
            <p:cNvSpPr/>
            <p:nvPr/>
          </p:nvSpPr>
          <p:spPr>
            <a:xfrm>
              <a:off x="9227" y="3946"/>
              <a:ext cx="2144" cy="1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92" name="Line 8"/>
            <p:cNvSpPr/>
            <p:nvPr/>
          </p:nvSpPr>
          <p:spPr>
            <a:xfrm>
              <a:off x="9227" y="4498"/>
              <a:ext cx="2144" cy="1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93" name="Line 9"/>
            <p:cNvSpPr/>
            <p:nvPr/>
          </p:nvSpPr>
          <p:spPr>
            <a:xfrm>
              <a:off x="9227" y="5088"/>
              <a:ext cx="2144" cy="1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94" name="Line 10"/>
            <p:cNvSpPr/>
            <p:nvPr/>
          </p:nvSpPr>
          <p:spPr>
            <a:xfrm>
              <a:off x="9227" y="5581"/>
              <a:ext cx="2144" cy="1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95" name="Rectangle 5"/>
            <p:cNvSpPr/>
            <p:nvPr/>
          </p:nvSpPr>
          <p:spPr>
            <a:xfrm>
              <a:off x="9250" y="6106"/>
              <a:ext cx="2141" cy="3125"/>
            </a:xfrm>
            <a:prstGeom prst="rect">
              <a:avLst/>
            </a:prstGeom>
            <a:solidFill>
              <a:srgbClr val="99CCFF"/>
            </a:solidFill>
            <a:ln w="12700">
              <a:noFill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ea typeface="宋体" panose="02010600030101010101" pitchFamily="2" charset="-122"/>
              </a:endParaRPr>
            </a:p>
          </p:txBody>
        </p:sp>
        <p:sp>
          <p:nvSpPr>
            <p:cNvPr id="66596" name="Line 6"/>
            <p:cNvSpPr/>
            <p:nvPr/>
          </p:nvSpPr>
          <p:spPr>
            <a:xfrm>
              <a:off x="9227" y="6592"/>
              <a:ext cx="2144" cy="1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97" name="Line 7"/>
            <p:cNvSpPr/>
            <p:nvPr/>
          </p:nvSpPr>
          <p:spPr>
            <a:xfrm>
              <a:off x="9227" y="7085"/>
              <a:ext cx="2144" cy="1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98" name="Line 8"/>
            <p:cNvSpPr/>
            <p:nvPr/>
          </p:nvSpPr>
          <p:spPr>
            <a:xfrm>
              <a:off x="9227" y="7637"/>
              <a:ext cx="2144" cy="1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99" name="Line 9"/>
            <p:cNvSpPr/>
            <p:nvPr/>
          </p:nvSpPr>
          <p:spPr>
            <a:xfrm>
              <a:off x="9227" y="8227"/>
              <a:ext cx="2144" cy="1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00" name="Line 10"/>
            <p:cNvSpPr/>
            <p:nvPr/>
          </p:nvSpPr>
          <p:spPr>
            <a:xfrm>
              <a:off x="9227" y="8720"/>
              <a:ext cx="2144" cy="1"/>
            </a:xfrm>
            <a:prstGeom prst="line">
              <a:avLst/>
            </a:prstGeom>
            <a:ln w="12700" cap="rnd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5851525" y="2506663"/>
            <a:ext cx="1368425" cy="1008063"/>
          </a:xfrm>
          <a:prstGeom prst="rect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41900" y="2813050"/>
            <a:ext cx="8223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tom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232650" y="2503488"/>
            <a:ext cx="828675" cy="1033462"/>
            <a:chOff x="11391" y="3942"/>
            <a:chExt cx="1304" cy="1629"/>
          </a:xfrm>
        </p:grpSpPr>
        <p:sp>
          <p:nvSpPr>
            <p:cNvPr id="66586" name="文本框 19"/>
            <p:cNvSpPr txBox="1"/>
            <p:nvPr/>
          </p:nvSpPr>
          <p:spPr>
            <a:xfrm>
              <a:off x="11391" y="3942"/>
              <a:ext cx="1296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no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87" name="文本框 20"/>
            <p:cNvSpPr txBox="1"/>
            <p:nvPr/>
          </p:nvSpPr>
          <p:spPr>
            <a:xfrm>
              <a:off x="11395" y="4508"/>
              <a:ext cx="1296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age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6588" name="文本框 21"/>
            <p:cNvSpPr txBox="1"/>
            <p:nvPr/>
          </p:nvSpPr>
          <p:spPr>
            <a:xfrm>
              <a:off x="11399" y="5041"/>
              <a:ext cx="1296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next</a:t>
              </a:r>
              <a:endPara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97463" y="3846513"/>
            <a:ext cx="3019425" cy="1036637"/>
            <a:chOff x="8027" y="6057"/>
            <a:chExt cx="4755" cy="1634"/>
          </a:xfrm>
        </p:grpSpPr>
        <p:sp>
          <p:nvSpPr>
            <p:cNvPr id="18" name="矩形 17"/>
            <p:cNvSpPr/>
            <p:nvPr/>
          </p:nvSpPr>
          <p:spPr>
            <a:xfrm>
              <a:off x="9219" y="6057"/>
              <a:ext cx="2155" cy="1586"/>
            </a:xfrm>
            <a:prstGeom prst="rect">
              <a:avLst/>
            </a:prstGeom>
            <a:noFill/>
            <a:ln w="381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581" name="文本框 18"/>
            <p:cNvSpPr txBox="1"/>
            <p:nvPr/>
          </p:nvSpPr>
          <p:spPr>
            <a:xfrm>
              <a:off x="8027" y="6439"/>
              <a:ext cx="1296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rose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6582" name="组合 23"/>
            <p:cNvGrpSpPr/>
            <p:nvPr/>
          </p:nvGrpSpPr>
          <p:grpSpPr>
            <a:xfrm>
              <a:off x="11478" y="6063"/>
              <a:ext cx="1304" cy="1629"/>
              <a:chOff x="11391" y="3942"/>
              <a:chExt cx="1304" cy="1629"/>
            </a:xfrm>
          </p:grpSpPr>
          <p:sp>
            <p:nvSpPr>
              <p:cNvPr id="66583" name="文本框 24"/>
              <p:cNvSpPr txBox="1"/>
              <p:nvPr/>
            </p:nvSpPr>
            <p:spPr>
              <a:xfrm>
                <a:off x="11391" y="3942"/>
                <a:ext cx="129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 kern="1200">
                    <a:solidFill>
                      <a:schemeClr val="tx1"/>
                    </a:solidFill>
                    <a:latin typeface="+mj-lt"/>
                    <a:ea typeface="楷体_GB2312" pitchFamily="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no</a:t>
                </a:r>
                <a:endPara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584" name="文本框 25"/>
              <p:cNvSpPr txBox="1"/>
              <p:nvPr/>
            </p:nvSpPr>
            <p:spPr>
              <a:xfrm>
                <a:off x="11395" y="4508"/>
                <a:ext cx="129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 kern="1200">
                    <a:solidFill>
                      <a:schemeClr val="tx1"/>
                    </a:solidFill>
                    <a:latin typeface="+mj-lt"/>
                    <a:ea typeface="楷体_GB2312" pitchFamily="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age</a:t>
                </a:r>
                <a:endPara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585" name="文本框 26"/>
              <p:cNvSpPr txBox="1"/>
              <p:nvPr/>
            </p:nvSpPr>
            <p:spPr>
              <a:xfrm>
                <a:off x="11399" y="5041"/>
                <a:ext cx="1296" cy="5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l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sz="2400" kern="1200">
                    <a:solidFill>
                      <a:schemeClr val="tx1"/>
                    </a:solidFill>
                    <a:latin typeface="+mj-lt"/>
                    <a:ea typeface="楷体_GB2312" pitchFamily="1" charset="-122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1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next</a:t>
                </a:r>
                <a:endParaRPr lang="en-US" altLang="zh-CN" sz="16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5976938" y="2509838"/>
            <a:ext cx="1146175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20181001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975350" y="2852738"/>
            <a:ext cx="114776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164013" y="2295525"/>
            <a:ext cx="1646237" cy="398463"/>
            <a:chOff x="6558" y="3614"/>
            <a:chExt cx="2592" cy="628"/>
          </a:xfrm>
        </p:grpSpPr>
        <p:sp>
          <p:nvSpPr>
            <p:cNvPr id="66578" name="文本框 29"/>
            <p:cNvSpPr txBox="1"/>
            <p:nvPr/>
          </p:nvSpPr>
          <p:spPr>
            <a:xfrm>
              <a:off x="6558" y="3614"/>
              <a:ext cx="1296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pTom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cxnSp>
          <p:nvCxnSpPr>
            <p:cNvPr id="31" name="直接箭头连接符 30"/>
            <p:cNvCxnSpPr/>
            <p:nvPr/>
          </p:nvCxnSpPr>
          <p:spPr>
            <a:xfrm>
              <a:off x="7855" y="3977"/>
              <a:ext cx="129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5975350" y="3852863"/>
            <a:ext cx="11652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20181002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987925" y="3365500"/>
            <a:ext cx="1158875" cy="498475"/>
            <a:chOff x="7854" y="5301"/>
            <a:chExt cx="1826" cy="785"/>
          </a:xfrm>
        </p:grpSpPr>
        <p:cxnSp>
          <p:nvCxnSpPr>
            <p:cNvPr id="36" name="直接箭头连接符 35"/>
            <p:cNvCxnSpPr/>
            <p:nvPr/>
          </p:nvCxnSpPr>
          <p:spPr>
            <a:xfrm>
              <a:off x="7854" y="6086"/>
              <a:ext cx="129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7879" y="5316"/>
              <a:ext cx="1801" cy="20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7887" y="5301"/>
              <a:ext cx="3" cy="750"/>
            </a:xfrm>
            <a:prstGeom prst="straightConnector1">
              <a:avLst/>
            </a:prstGeom>
            <a:ln>
              <a:solidFill>
                <a:srgbClr val="FF0000"/>
              </a:solidFill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6062663" y="4498975"/>
            <a:ext cx="8239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F0000"/>
                </a:solidFill>
                <a:latin typeface="Arial Unicode MS" charset="-122"/>
                <a:ea typeface="Arial Unicode MS" charset="-122"/>
              </a:rPr>
              <a:t>^</a:t>
            </a:r>
            <a:endParaRPr lang="en-US" altLang="zh-CN" b="1" dirty="0">
              <a:solidFill>
                <a:srgbClr val="FF0000"/>
              </a:solidFill>
              <a:latin typeface="Arial Unicode MS" charset="-122"/>
              <a:ea typeface="Arial Unicode MS" charset="-122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148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155">
                                            <p:txEl>
                                              <p:charRg st="148" end="1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172" end="1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9155">
                                            <p:txEl>
                                              <p:charRg st="172" end="1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196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9155">
                                            <p:txEl>
                                              <p:charRg st="196" end="2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charRg st="215" end="2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9155">
                                            <p:txEl>
                                              <p:charRg st="215" end="2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1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animBg="1"/>
      <p:bldP spid="17" grpId="0"/>
      <p:bldP spid="17" grpId="1"/>
      <p:bldP spid="28" grpId="0"/>
      <p:bldP spid="28" grpId="1"/>
      <p:bldP spid="29" grpId="0"/>
      <p:bldP spid="29" grpId="1"/>
      <p:bldP spid="33" grpId="0"/>
      <p:bldP spid="33" grpId="1"/>
      <p:bldP spid="41" grpId="0"/>
      <p:bldP spid="41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补充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7587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pPr lvl="1"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(4) 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结构体、指针、函数参数的使用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void fun(int var, int &amp;ref, Student *pStu) {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var++;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ref--;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  pStu-&gt;age = 23;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en-US" dirty="0"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void main( ) {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Student bob;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int para1=10, para2=20;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	fun(para1, para2, &amp;bob);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None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ACM-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答题讲解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8611" name="Rectangle 3"/>
          <p:cNvSpPr>
            <a:spLocks noGrp="1"/>
          </p:cNvSpPr>
          <p:nvPr>
            <p:ph type="body" idx="4294967295"/>
          </p:nvPr>
        </p:nvSpPr>
        <p:spPr>
          <a:xfrm>
            <a:off x="323850" y="1125538"/>
            <a:ext cx="8496300" cy="3311525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OJ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网址： 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http://114.55.147.180/ 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学生账号：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学号、真实姓名、软工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21-1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、软工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21-2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、计算机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21-10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第一次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</a:rPr>
              <a:t>OJ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</a:rPr>
              <a:t>时间：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2021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级数据结构第一次实践能力测试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ACM-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答题讲解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9635" name="Rectangle 3"/>
          <p:cNvSpPr>
            <a:spLocks noGrp="1"/>
          </p:cNvSpPr>
          <p:nvPr>
            <p:ph type="body" idx="4294967295"/>
          </p:nvPr>
        </p:nvSpPr>
        <p:spPr>
          <a:xfrm>
            <a:off x="488950" y="1125538"/>
            <a:ext cx="7107238" cy="3022600"/>
          </a:xfrm>
        </p:spPr>
        <p:txBody>
          <a:bodyPr vert="horz" wrap="square" lIns="91440" tIns="45720" rIns="91440" bIns="45720" anchor="t" anchorCtr="0"/>
          <a:lstStyle/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int main( ){//</a:t>
            </a:r>
            <a:r>
              <a:rPr lang="zh-CN" alt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单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scanf("%d",&amp;n);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for(i=1; i&lt;=n; i++) {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	scanf("%d%d", &amp;a, &amp;b);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	printf("Case #%d:\n",i); }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return 0;</a:t>
            </a:r>
            <a:endParaRPr lang="en-US" altLang="zh-CN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}</a:t>
            </a: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8313" y="3933825"/>
            <a:ext cx="7643813" cy="25193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j-lt"/>
                <a:ea typeface="楷体_GB2312" pitchFamily="1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1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int main( ){//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多组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while(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scanf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("%d %d %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d",&amp;a,&amp;b,&amp;c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)!=EOF){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     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。。。。。。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}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return 0;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}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5" descr="E:\2013.3.28\2014\shutterstock_93559594.jpg"/>
          <p:cNvPicPr>
            <a:picLocks noChangeAspect="1"/>
          </p:cNvPicPr>
          <p:nvPr/>
        </p:nvPicPr>
        <p:blipFill>
          <a:blip r:embed="rId1"/>
          <a:srcRect l="694" t="3844" r="3870" b="719"/>
          <a:stretch>
            <a:fillRect/>
          </a:stretch>
        </p:blipFill>
        <p:spPr>
          <a:xfrm>
            <a:off x="0" y="0"/>
            <a:ext cx="9180513" cy="68849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标题 1"/>
          <p:cNvSpPr>
            <a:spLocks noGrp="1"/>
          </p:cNvSpPr>
          <p:nvPr>
            <p:ph type="title"/>
          </p:nvPr>
        </p:nvSpPr>
        <p:spPr bwMode="auto">
          <a:xfrm>
            <a:off x="685800" y="2130425"/>
            <a:ext cx="7772400" cy="1470025"/>
          </a:xfrm>
          <a:scene3d>
            <a:camera prst="orthographicFront"/>
            <a:lightRig rig="balanced" dir="t"/>
          </a:scene3d>
          <a:sp3d prstMaterial="plastic"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Thanks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 bwMode="auto">
          <a:xfrm>
            <a:off x="1154544" y="3717033"/>
            <a:ext cx="6834913" cy="1080120"/>
          </a:xfrm>
          <a:ln>
            <a:miter lim="800000"/>
          </a:ln>
          <a:effectLst/>
          <a:scene3d>
            <a:camera prst="orthographicFront"/>
            <a:lightRig rig="balanced" dir="t"/>
          </a:scene3d>
          <a:sp3d prstMaterial="plastic"/>
        </p:spPr>
        <p:txBody>
          <a:bodyPr vert="horz" wrap="square" lIns="91440" tIns="45720" rIns="91440" bIns="45720" numCol="1" rtlCol="0" anchor="t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  <a:reflection blurRad="88900" stA="46000" endPos="57000" dir="5400000" sy="-100000" algn="bl" rotWithShape="0"/>
                </a:effectLst>
                <a:uLnTx/>
                <a:uFillTx/>
                <a:latin typeface="+mn-lt"/>
                <a:ea typeface="+mn-ea"/>
                <a:cs typeface="+mn-cs"/>
              </a:rPr>
              <a:t>Q &amp; A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</a:t>
            </a:r>
            <a:r>
              <a:rPr lang="zh-CN" altLang="en-US" dirty="0"/>
              <a:t>的研究内容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291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latin typeface="+mj-lt"/>
                <a:ea typeface="微软雅黑" panose="020B0503020204020204" pitchFamily="34" charset="-122"/>
              </a:rPr>
              <a:t>数值问题</a:t>
            </a:r>
            <a:endParaRPr lang="en-US" altLang="zh-CN" dirty="0">
              <a:latin typeface="+mj-lt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latin typeface="+mj-lt"/>
                <a:ea typeface="微软雅黑" panose="020B0503020204020204" pitchFamily="34" charset="-122"/>
              </a:rPr>
              <a:t>【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例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】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矩阵相乘，数学模型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:  A X = B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+mj-lt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2292" name="Group 6"/>
          <p:cNvGrpSpPr/>
          <p:nvPr/>
        </p:nvGrpSpPr>
        <p:grpSpPr>
          <a:xfrm>
            <a:off x="2308225" y="1916113"/>
            <a:ext cx="4208463" cy="1416050"/>
            <a:chOff x="1152" y="1296"/>
            <a:chExt cx="2736" cy="758"/>
          </a:xfrm>
        </p:grpSpPr>
        <p:sp>
          <p:nvSpPr>
            <p:cNvPr id="12293" name="Text Box 7"/>
            <p:cNvSpPr txBox="1"/>
            <p:nvPr/>
          </p:nvSpPr>
          <p:spPr>
            <a:xfrm>
              <a:off x="1152" y="1296"/>
              <a:ext cx="480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11</a:t>
              </a:r>
              <a:endPara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4" name="Text Box 8"/>
            <p:cNvSpPr txBox="1"/>
            <p:nvPr/>
          </p:nvSpPr>
          <p:spPr>
            <a:xfrm>
              <a:off x="1632" y="1776"/>
              <a:ext cx="480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nn</a:t>
              </a:r>
              <a:endPara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295" name="Line 9"/>
            <p:cNvSpPr/>
            <p:nvPr/>
          </p:nvSpPr>
          <p:spPr>
            <a:xfrm>
              <a:off x="1440" y="1584"/>
              <a:ext cx="240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6" name="Line 10"/>
            <p:cNvSpPr/>
            <p:nvPr/>
          </p:nvSpPr>
          <p:spPr>
            <a:xfrm>
              <a:off x="1152" y="1440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Line 11"/>
            <p:cNvSpPr/>
            <p:nvPr/>
          </p:nvSpPr>
          <p:spPr>
            <a:xfrm>
              <a:off x="1152" y="1440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Line 12"/>
            <p:cNvSpPr/>
            <p:nvPr/>
          </p:nvSpPr>
          <p:spPr>
            <a:xfrm>
              <a:off x="1152" y="2016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9" name="Line 13"/>
            <p:cNvSpPr/>
            <p:nvPr/>
          </p:nvSpPr>
          <p:spPr>
            <a:xfrm>
              <a:off x="2016" y="1440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Line 14"/>
            <p:cNvSpPr/>
            <p:nvPr/>
          </p:nvSpPr>
          <p:spPr>
            <a:xfrm>
              <a:off x="1968" y="1440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1" name="Line 15"/>
            <p:cNvSpPr/>
            <p:nvPr/>
          </p:nvSpPr>
          <p:spPr>
            <a:xfrm>
              <a:off x="1968" y="2016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2" name="Text Box 16"/>
            <p:cNvSpPr txBox="1"/>
            <p:nvPr/>
          </p:nvSpPr>
          <p:spPr>
            <a:xfrm>
              <a:off x="2112" y="1584"/>
              <a:ext cx="432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×</a:t>
              </a:r>
              <a:endPara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03" name="Line 17"/>
            <p:cNvSpPr/>
            <p:nvPr/>
          </p:nvSpPr>
          <p:spPr>
            <a:xfrm>
              <a:off x="2496" y="1440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4" name="Line 18"/>
            <p:cNvSpPr/>
            <p:nvPr/>
          </p:nvSpPr>
          <p:spPr>
            <a:xfrm>
              <a:off x="2496" y="1440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5" name="Line 19"/>
            <p:cNvSpPr/>
            <p:nvPr/>
          </p:nvSpPr>
          <p:spPr>
            <a:xfrm>
              <a:off x="2496" y="2016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6" name="Line 20"/>
            <p:cNvSpPr/>
            <p:nvPr/>
          </p:nvSpPr>
          <p:spPr>
            <a:xfrm>
              <a:off x="2832" y="1440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7" name="Line 21"/>
            <p:cNvSpPr/>
            <p:nvPr/>
          </p:nvSpPr>
          <p:spPr>
            <a:xfrm>
              <a:off x="2784" y="1440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Line 22"/>
            <p:cNvSpPr/>
            <p:nvPr/>
          </p:nvSpPr>
          <p:spPr>
            <a:xfrm>
              <a:off x="2784" y="2016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9" name="Text Box 23"/>
            <p:cNvSpPr txBox="1"/>
            <p:nvPr/>
          </p:nvSpPr>
          <p:spPr>
            <a:xfrm>
              <a:off x="2544" y="1296"/>
              <a:ext cx="480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10" name="Text Box 24"/>
            <p:cNvSpPr txBox="1"/>
            <p:nvPr/>
          </p:nvSpPr>
          <p:spPr>
            <a:xfrm>
              <a:off x="2544" y="1776"/>
              <a:ext cx="480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11" name="Text Box 25"/>
            <p:cNvSpPr txBox="1"/>
            <p:nvPr/>
          </p:nvSpPr>
          <p:spPr>
            <a:xfrm>
              <a:off x="2493" y="1606"/>
              <a:ext cx="397" cy="432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…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12" name="Text Box 26"/>
            <p:cNvSpPr txBox="1"/>
            <p:nvPr/>
          </p:nvSpPr>
          <p:spPr>
            <a:xfrm>
              <a:off x="2950" y="1584"/>
              <a:ext cx="480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＝</a:t>
              </a:r>
              <a:endPara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13" name="Line 27"/>
            <p:cNvSpPr/>
            <p:nvPr/>
          </p:nvSpPr>
          <p:spPr>
            <a:xfrm>
              <a:off x="3360" y="1440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4" name="Line 28"/>
            <p:cNvSpPr/>
            <p:nvPr/>
          </p:nvSpPr>
          <p:spPr>
            <a:xfrm>
              <a:off x="3360" y="1440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5" name="Line 29"/>
            <p:cNvSpPr/>
            <p:nvPr/>
          </p:nvSpPr>
          <p:spPr>
            <a:xfrm>
              <a:off x="3360" y="2016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6" name="Line 30"/>
            <p:cNvSpPr/>
            <p:nvPr/>
          </p:nvSpPr>
          <p:spPr>
            <a:xfrm>
              <a:off x="3696" y="1440"/>
              <a:ext cx="0" cy="576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7" name="Line 31"/>
            <p:cNvSpPr/>
            <p:nvPr/>
          </p:nvSpPr>
          <p:spPr>
            <a:xfrm>
              <a:off x="3648" y="1440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8" name="Line 32"/>
            <p:cNvSpPr/>
            <p:nvPr/>
          </p:nvSpPr>
          <p:spPr>
            <a:xfrm>
              <a:off x="3648" y="2016"/>
              <a:ext cx="48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9" name="Text Box 33"/>
            <p:cNvSpPr txBox="1"/>
            <p:nvPr/>
          </p:nvSpPr>
          <p:spPr>
            <a:xfrm>
              <a:off x="3408" y="1296"/>
              <a:ext cx="480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20" name="Text Box 34"/>
            <p:cNvSpPr txBox="1"/>
            <p:nvPr/>
          </p:nvSpPr>
          <p:spPr>
            <a:xfrm>
              <a:off x="3408" y="1776"/>
              <a:ext cx="480" cy="2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en-US" altLang="zh-CN" sz="2800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endParaRPr lang="en-US" altLang="zh-CN" sz="2800" b="1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21" name="Text Box 35"/>
            <p:cNvSpPr txBox="1"/>
            <p:nvPr/>
          </p:nvSpPr>
          <p:spPr>
            <a:xfrm>
              <a:off x="3356" y="1606"/>
              <a:ext cx="398" cy="432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eaVert">
              <a:spAutoFit/>
            </a:bodyPr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…</a:t>
              </a:r>
              <a:endPara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</a:t>
            </a:r>
            <a:r>
              <a:rPr lang="zh-CN" altLang="en-US" dirty="0"/>
              <a:t>的研究内容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type="body" idx="4294967295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latin typeface="+mj-lt"/>
                <a:ea typeface="微软雅黑" panose="020B0503020204020204" pitchFamily="34" charset="-122"/>
              </a:rPr>
              <a:t>例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1-1 </a:t>
            </a:r>
            <a:r>
              <a:rPr lang="zh-CN" altLang="en-US" dirty="0">
                <a:latin typeface="+mj-lt"/>
                <a:ea typeface="微软雅黑" panose="020B0503020204020204" pitchFamily="34" charset="-122"/>
              </a:rPr>
              <a:t>书目自动检索系统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31885" name="Group 141"/>
          <p:cNvGrpSpPr/>
          <p:nvPr/>
        </p:nvGrpSpPr>
        <p:grpSpPr>
          <a:xfrm>
            <a:off x="1476375" y="2017713"/>
            <a:ext cx="5975350" cy="1771650"/>
            <a:chOff x="-2608" y="1225"/>
            <a:chExt cx="3764" cy="1116"/>
          </a:xfrm>
        </p:grpSpPr>
        <p:sp>
          <p:nvSpPr>
            <p:cNvPr id="15374" name="Rectangle 134"/>
            <p:cNvSpPr/>
            <p:nvPr/>
          </p:nvSpPr>
          <p:spPr>
            <a:xfrm>
              <a:off x="-2608" y="1253"/>
              <a:ext cx="3764" cy="1088"/>
            </a:xfrm>
            <a:prstGeom prst="rect">
              <a:avLst/>
            </a:prstGeom>
            <a:solidFill>
              <a:srgbClr val="00008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ea typeface="宋体" panose="02010600030101010101" pitchFamily="2" charset="-122"/>
              </a:endParaRPr>
            </a:p>
          </p:txBody>
        </p:sp>
        <p:graphicFrame>
          <p:nvGraphicFramePr>
            <p:cNvPr id="15375" name="Object 20"/>
            <p:cNvGraphicFramePr>
              <a:graphicFrameLocks noChangeAspect="1"/>
            </p:cNvGraphicFramePr>
            <p:nvPr/>
          </p:nvGraphicFramePr>
          <p:xfrm>
            <a:off x="-2573" y="1225"/>
            <a:ext cx="3729" cy="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" name="" r:id="rId1" imgW="3093085" imgH="812165" progId="Visio.Drawing.6">
                    <p:embed/>
                  </p:oleObj>
                </mc:Choice>
                <mc:Fallback>
                  <p:oleObj name="" r:id="rId1" imgW="3093085" imgH="812165" progId="Visio.Drawing.6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-2573" y="1225"/>
                          <a:ext cx="3729" cy="11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882" name="Group 138"/>
          <p:cNvGrpSpPr/>
          <p:nvPr/>
        </p:nvGrpSpPr>
        <p:grpSpPr>
          <a:xfrm>
            <a:off x="611188" y="4508500"/>
            <a:ext cx="2952750" cy="1511300"/>
            <a:chOff x="204" y="3022"/>
            <a:chExt cx="1860" cy="952"/>
          </a:xfrm>
        </p:grpSpPr>
        <p:sp>
          <p:nvSpPr>
            <p:cNvPr id="15372" name="Rectangle 135"/>
            <p:cNvSpPr/>
            <p:nvPr/>
          </p:nvSpPr>
          <p:spPr>
            <a:xfrm>
              <a:off x="204" y="3022"/>
              <a:ext cx="1860" cy="952"/>
            </a:xfrm>
            <a:prstGeom prst="rect">
              <a:avLst/>
            </a:prstGeom>
            <a:solidFill>
              <a:srgbClr val="00008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ea typeface="宋体" panose="02010600030101010101" pitchFamily="2" charset="-122"/>
              </a:endParaRPr>
            </a:p>
          </p:txBody>
        </p:sp>
        <p:graphicFrame>
          <p:nvGraphicFramePr>
            <p:cNvPr id="15373" name="Object 28"/>
            <p:cNvGraphicFramePr>
              <a:graphicFrameLocks noChangeAspect="1"/>
            </p:cNvGraphicFramePr>
            <p:nvPr/>
          </p:nvGraphicFramePr>
          <p:xfrm>
            <a:off x="243" y="3045"/>
            <a:ext cx="1775" cy="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" r:id="rId3" imgW="1470660" imgH="658495" progId="Visio.Drawing.6">
                    <p:embed/>
                  </p:oleObj>
                </mc:Choice>
                <mc:Fallback>
                  <p:oleObj name="" r:id="rId3" imgW="1470660" imgH="658495" progId="Visio.Drawing.6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43" y="3045"/>
                          <a:ext cx="1775" cy="8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883" name="Group 139"/>
          <p:cNvGrpSpPr/>
          <p:nvPr/>
        </p:nvGrpSpPr>
        <p:grpSpPr>
          <a:xfrm>
            <a:off x="3706813" y="4508500"/>
            <a:ext cx="2520950" cy="1439863"/>
            <a:chOff x="2154" y="3022"/>
            <a:chExt cx="1588" cy="907"/>
          </a:xfrm>
        </p:grpSpPr>
        <p:sp>
          <p:nvSpPr>
            <p:cNvPr id="15370" name="Rectangle 137"/>
            <p:cNvSpPr/>
            <p:nvPr/>
          </p:nvSpPr>
          <p:spPr>
            <a:xfrm>
              <a:off x="2154" y="3022"/>
              <a:ext cx="1588" cy="907"/>
            </a:xfrm>
            <a:prstGeom prst="rect">
              <a:avLst/>
            </a:prstGeom>
            <a:solidFill>
              <a:srgbClr val="00008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ea typeface="宋体" panose="02010600030101010101" pitchFamily="2" charset="-122"/>
              </a:endParaRPr>
            </a:p>
          </p:txBody>
        </p:sp>
        <p:graphicFrame>
          <p:nvGraphicFramePr>
            <p:cNvPr id="15371" name="Object 29"/>
            <p:cNvGraphicFramePr>
              <a:graphicFrameLocks noChangeAspect="1"/>
            </p:cNvGraphicFramePr>
            <p:nvPr/>
          </p:nvGraphicFramePr>
          <p:xfrm>
            <a:off x="2186" y="3022"/>
            <a:ext cx="1535" cy="8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5" imgW="1470660" imgH="658495" progId="Visio.Drawing.6">
                    <p:embed/>
                  </p:oleObj>
                </mc:Choice>
                <mc:Fallback>
                  <p:oleObj name="" r:id="rId5" imgW="1470660" imgH="658495" progId="Visio.Drawing.6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186" y="3022"/>
                          <a:ext cx="1535" cy="88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884" name="Group 140"/>
          <p:cNvGrpSpPr/>
          <p:nvPr/>
        </p:nvGrpSpPr>
        <p:grpSpPr>
          <a:xfrm>
            <a:off x="6372225" y="4508500"/>
            <a:ext cx="2232025" cy="1150938"/>
            <a:chOff x="3923" y="3113"/>
            <a:chExt cx="1406" cy="725"/>
          </a:xfrm>
        </p:grpSpPr>
        <p:sp>
          <p:nvSpPr>
            <p:cNvPr id="15368" name="Rectangle 136"/>
            <p:cNvSpPr/>
            <p:nvPr/>
          </p:nvSpPr>
          <p:spPr>
            <a:xfrm>
              <a:off x="3923" y="3113"/>
              <a:ext cx="1406" cy="725"/>
            </a:xfrm>
            <a:prstGeom prst="rect">
              <a:avLst/>
            </a:prstGeom>
            <a:solidFill>
              <a:srgbClr val="00008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 dirty="0">
                <a:ea typeface="宋体" panose="02010600030101010101" pitchFamily="2" charset="-122"/>
              </a:endParaRPr>
            </a:p>
          </p:txBody>
        </p:sp>
        <p:graphicFrame>
          <p:nvGraphicFramePr>
            <p:cNvPr id="15369" name="Object 30"/>
            <p:cNvGraphicFramePr>
              <a:graphicFrameLocks noChangeAspect="1"/>
            </p:cNvGraphicFramePr>
            <p:nvPr/>
          </p:nvGraphicFramePr>
          <p:xfrm>
            <a:off x="3941" y="3113"/>
            <a:ext cx="1343" cy="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7" imgW="1470660" imgH="507365" progId="Visio.Drawing.6">
                    <p:embed/>
                  </p:oleObj>
                </mc:Choice>
                <mc:Fallback>
                  <p:oleObj name="" r:id="rId7" imgW="1470660" imgH="507365" progId="Visio.Drawing.6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941" y="3113"/>
                          <a:ext cx="1343" cy="71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1.1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数据结构</a:t>
            </a:r>
            <a:r>
              <a:rPr lang="zh-CN" altLang="en-US" dirty="0"/>
              <a:t>的研究内容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315" name="Rectangle 3"/>
          <p:cNvSpPr>
            <a:spLocks noGrp="1"/>
          </p:cNvSpPr>
          <p:nvPr>
            <p:ph type="body" idx="4294967295"/>
          </p:nvPr>
        </p:nvSpPr>
        <p:spPr>
          <a:xfrm>
            <a:off x="179388" y="1125538"/>
            <a:ext cx="8785225" cy="5470525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zh-CN" dirty="0">
                <a:latin typeface="+mj-lt"/>
                <a:ea typeface="微软雅黑" panose="020B0503020204020204" pitchFamily="34" charset="-122"/>
              </a:rPr>
              <a:t>例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1-2</a:t>
            </a:r>
            <a:r>
              <a:rPr lang="zh-CN" altLang="zh-CN" dirty="0">
                <a:latin typeface="+mj-lt"/>
                <a:ea typeface="微软雅黑" panose="020B0503020204020204" pitchFamily="34" charset="-122"/>
              </a:rPr>
              <a:t>  人机对奕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(</a:t>
            </a:r>
            <a:r>
              <a:rPr lang="zh-CN" altLang="zh-CN" sz="2000" dirty="0">
                <a:latin typeface="+mj-lt"/>
                <a:ea typeface="微软雅黑" panose="020B0503020204020204" pitchFamily="34" charset="-122"/>
              </a:rPr>
              <a:t>棋盘状态</a:t>
            </a:r>
            <a:r>
              <a:rPr lang="en-US" altLang="zh-CN" dirty="0">
                <a:latin typeface="+mj-lt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967163" y="1125538"/>
            <a:ext cx="1541462" cy="1371600"/>
            <a:chOff x="3564260" y="1124744"/>
            <a:chExt cx="1541463" cy="1371600"/>
          </a:xfrm>
        </p:grpSpPr>
        <p:sp>
          <p:nvSpPr>
            <p:cNvPr id="13432" name="Rectangle 4"/>
            <p:cNvSpPr/>
            <p:nvPr/>
          </p:nvSpPr>
          <p:spPr>
            <a:xfrm>
              <a:off x="3564260" y="1124744"/>
              <a:ext cx="1524000" cy="13716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33" name="Line 5"/>
            <p:cNvSpPr/>
            <p:nvPr/>
          </p:nvSpPr>
          <p:spPr>
            <a:xfrm>
              <a:off x="3581723" y="1581944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4" name="Line 6"/>
            <p:cNvSpPr/>
            <p:nvPr/>
          </p:nvSpPr>
          <p:spPr>
            <a:xfrm>
              <a:off x="3581723" y="2039144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5" name="Line 7"/>
            <p:cNvSpPr/>
            <p:nvPr/>
          </p:nvSpPr>
          <p:spPr>
            <a:xfrm>
              <a:off x="4038923" y="1124744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6" name="Line 8"/>
            <p:cNvSpPr/>
            <p:nvPr/>
          </p:nvSpPr>
          <p:spPr>
            <a:xfrm>
              <a:off x="4572323" y="1124744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37" name="Oval 9"/>
            <p:cNvSpPr/>
            <p:nvPr/>
          </p:nvSpPr>
          <p:spPr>
            <a:xfrm>
              <a:off x="4724723" y="1277144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38" name="Oval 10"/>
            <p:cNvSpPr/>
            <p:nvPr/>
          </p:nvSpPr>
          <p:spPr>
            <a:xfrm>
              <a:off x="4167510" y="1716882"/>
              <a:ext cx="263525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39" name="Oval 11"/>
            <p:cNvSpPr/>
            <p:nvPr/>
          </p:nvSpPr>
          <p:spPr>
            <a:xfrm>
              <a:off x="3692848" y="2174082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40" name="Oval 12"/>
            <p:cNvSpPr/>
            <p:nvPr/>
          </p:nvSpPr>
          <p:spPr>
            <a:xfrm>
              <a:off x="4219898" y="2188369"/>
              <a:ext cx="263525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5938" y="2938463"/>
            <a:ext cx="1524000" cy="1371600"/>
            <a:chOff x="516258" y="2937992"/>
            <a:chExt cx="1524000" cy="1371600"/>
          </a:xfrm>
        </p:grpSpPr>
        <p:sp>
          <p:nvSpPr>
            <p:cNvPr id="13422" name="Oval 13"/>
            <p:cNvSpPr/>
            <p:nvPr/>
          </p:nvSpPr>
          <p:spPr>
            <a:xfrm>
              <a:off x="606746" y="3501008"/>
              <a:ext cx="263525" cy="228600"/>
            </a:xfrm>
            <a:prstGeom prst="ellipse">
              <a:avLst/>
            </a:prstGeom>
            <a:solidFill>
              <a:srgbClr val="10243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23" name="Line 19"/>
            <p:cNvSpPr/>
            <p:nvPr/>
          </p:nvSpPr>
          <p:spPr>
            <a:xfrm>
              <a:off x="516258" y="3395192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4" name="Line 20"/>
            <p:cNvSpPr/>
            <p:nvPr/>
          </p:nvSpPr>
          <p:spPr>
            <a:xfrm>
              <a:off x="516258" y="3852392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5" name="Line 21"/>
            <p:cNvSpPr/>
            <p:nvPr/>
          </p:nvSpPr>
          <p:spPr>
            <a:xfrm>
              <a:off x="973458" y="2937992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6" name="Line 22"/>
            <p:cNvSpPr/>
            <p:nvPr/>
          </p:nvSpPr>
          <p:spPr>
            <a:xfrm>
              <a:off x="1506858" y="2937992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27" name="Rectangle 23"/>
            <p:cNvSpPr/>
            <p:nvPr/>
          </p:nvSpPr>
          <p:spPr>
            <a:xfrm>
              <a:off x="516258" y="2937992"/>
              <a:ext cx="1524000" cy="13716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28" name="Oval 24"/>
            <p:cNvSpPr/>
            <p:nvPr/>
          </p:nvSpPr>
          <p:spPr>
            <a:xfrm>
              <a:off x="1659258" y="3090392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29" name="Oval 25"/>
            <p:cNvSpPr/>
            <p:nvPr/>
          </p:nvSpPr>
          <p:spPr>
            <a:xfrm>
              <a:off x="1102046" y="3530130"/>
              <a:ext cx="263525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30" name="Oval 26"/>
            <p:cNvSpPr/>
            <p:nvPr/>
          </p:nvSpPr>
          <p:spPr>
            <a:xfrm>
              <a:off x="627383" y="3987330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31" name="Oval 27"/>
            <p:cNvSpPr/>
            <p:nvPr/>
          </p:nvSpPr>
          <p:spPr>
            <a:xfrm>
              <a:off x="1115616" y="3933056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257425" y="2936875"/>
            <a:ext cx="1524000" cy="1371600"/>
            <a:chOff x="2257747" y="2936404"/>
            <a:chExt cx="1524000" cy="1371600"/>
          </a:xfrm>
        </p:grpSpPr>
        <p:sp>
          <p:nvSpPr>
            <p:cNvPr id="13412" name="Oval 14"/>
            <p:cNvSpPr/>
            <p:nvPr/>
          </p:nvSpPr>
          <p:spPr>
            <a:xfrm>
              <a:off x="2339752" y="3056384"/>
              <a:ext cx="263525" cy="228600"/>
            </a:xfrm>
            <a:prstGeom prst="ellipse">
              <a:avLst/>
            </a:prstGeom>
            <a:solidFill>
              <a:srgbClr val="10243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13" name="Line 30"/>
            <p:cNvSpPr/>
            <p:nvPr/>
          </p:nvSpPr>
          <p:spPr>
            <a:xfrm>
              <a:off x="2257747" y="3393604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4" name="Line 31"/>
            <p:cNvSpPr/>
            <p:nvPr/>
          </p:nvSpPr>
          <p:spPr>
            <a:xfrm>
              <a:off x="2257747" y="3850804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5" name="Line 32"/>
            <p:cNvSpPr/>
            <p:nvPr/>
          </p:nvSpPr>
          <p:spPr>
            <a:xfrm>
              <a:off x="2714947" y="2936404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6" name="Line 33"/>
            <p:cNvSpPr/>
            <p:nvPr/>
          </p:nvSpPr>
          <p:spPr>
            <a:xfrm>
              <a:off x="3248347" y="2936404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17" name="Rectangle 34"/>
            <p:cNvSpPr/>
            <p:nvPr/>
          </p:nvSpPr>
          <p:spPr>
            <a:xfrm>
              <a:off x="2257747" y="2936404"/>
              <a:ext cx="1524000" cy="13716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18" name="Oval 35"/>
            <p:cNvSpPr/>
            <p:nvPr/>
          </p:nvSpPr>
          <p:spPr>
            <a:xfrm>
              <a:off x="3400747" y="3088804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19" name="Oval 36"/>
            <p:cNvSpPr/>
            <p:nvPr/>
          </p:nvSpPr>
          <p:spPr>
            <a:xfrm>
              <a:off x="2843535" y="3528541"/>
              <a:ext cx="263525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20" name="Oval 37"/>
            <p:cNvSpPr/>
            <p:nvPr/>
          </p:nvSpPr>
          <p:spPr>
            <a:xfrm>
              <a:off x="2368872" y="3985741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21" name="Oval 38"/>
            <p:cNvSpPr/>
            <p:nvPr/>
          </p:nvSpPr>
          <p:spPr>
            <a:xfrm>
              <a:off x="2895922" y="4000029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54463" y="2938463"/>
            <a:ext cx="1524000" cy="1371600"/>
            <a:chOff x="3954783" y="2937991"/>
            <a:chExt cx="1524000" cy="1371600"/>
          </a:xfrm>
        </p:grpSpPr>
        <p:sp>
          <p:nvSpPr>
            <p:cNvPr id="13402" name="Oval 15"/>
            <p:cNvSpPr/>
            <p:nvPr/>
          </p:nvSpPr>
          <p:spPr>
            <a:xfrm>
              <a:off x="4534221" y="3100234"/>
              <a:ext cx="263525" cy="228600"/>
            </a:xfrm>
            <a:prstGeom prst="ellipse">
              <a:avLst/>
            </a:prstGeom>
            <a:solidFill>
              <a:srgbClr val="10243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03" name="Line 41"/>
            <p:cNvSpPr/>
            <p:nvPr/>
          </p:nvSpPr>
          <p:spPr>
            <a:xfrm>
              <a:off x="3954783" y="3395191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4" name="Line 42"/>
            <p:cNvSpPr/>
            <p:nvPr/>
          </p:nvSpPr>
          <p:spPr>
            <a:xfrm>
              <a:off x="3954783" y="3852391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5" name="Line 43"/>
            <p:cNvSpPr/>
            <p:nvPr/>
          </p:nvSpPr>
          <p:spPr>
            <a:xfrm>
              <a:off x="4411983" y="2937991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6" name="Line 44"/>
            <p:cNvSpPr/>
            <p:nvPr/>
          </p:nvSpPr>
          <p:spPr>
            <a:xfrm>
              <a:off x="4945383" y="2937991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07" name="Rectangle 45"/>
            <p:cNvSpPr/>
            <p:nvPr/>
          </p:nvSpPr>
          <p:spPr>
            <a:xfrm>
              <a:off x="3954783" y="2937991"/>
              <a:ext cx="1524000" cy="13716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08" name="Oval 46"/>
            <p:cNvSpPr/>
            <p:nvPr/>
          </p:nvSpPr>
          <p:spPr>
            <a:xfrm>
              <a:off x="5097783" y="3090391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09" name="Oval 47"/>
            <p:cNvSpPr/>
            <p:nvPr/>
          </p:nvSpPr>
          <p:spPr>
            <a:xfrm>
              <a:off x="4540571" y="3530129"/>
              <a:ext cx="263525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10" name="Oval 48"/>
            <p:cNvSpPr/>
            <p:nvPr/>
          </p:nvSpPr>
          <p:spPr>
            <a:xfrm>
              <a:off x="4065908" y="3987329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11" name="Oval 49"/>
            <p:cNvSpPr/>
            <p:nvPr/>
          </p:nvSpPr>
          <p:spPr>
            <a:xfrm>
              <a:off x="4592958" y="4001616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630863" y="2936875"/>
            <a:ext cx="1524000" cy="1371600"/>
            <a:chOff x="5631183" y="2937594"/>
            <a:chExt cx="1523999" cy="1371600"/>
          </a:xfrm>
        </p:grpSpPr>
        <p:sp>
          <p:nvSpPr>
            <p:cNvPr id="13392" name="Oval 16"/>
            <p:cNvSpPr/>
            <p:nvPr/>
          </p:nvSpPr>
          <p:spPr>
            <a:xfrm>
              <a:off x="6756721" y="3450754"/>
              <a:ext cx="263525" cy="228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93" name="Line 52"/>
            <p:cNvSpPr/>
            <p:nvPr/>
          </p:nvSpPr>
          <p:spPr>
            <a:xfrm>
              <a:off x="5631183" y="3394794"/>
              <a:ext cx="15239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4" name="Line 53"/>
            <p:cNvSpPr/>
            <p:nvPr/>
          </p:nvSpPr>
          <p:spPr>
            <a:xfrm>
              <a:off x="5631183" y="3851994"/>
              <a:ext cx="152399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5" name="Line 54"/>
            <p:cNvSpPr/>
            <p:nvPr/>
          </p:nvSpPr>
          <p:spPr>
            <a:xfrm>
              <a:off x="6088382" y="2937594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6" name="Line 55"/>
            <p:cNvSpPr/>
            <p:nvPr/>
          </p:nvSpPr>
          <p:spPr>
            <a:xfrm>
              <a:off x="6621782" y="2937594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97" name="Rectangle 56"/>
            <p:cNvSpPr/>
            <p:nvPr/>
          </p:nvSpPr>
          <p:spPr>
            <a:xfrm>
              <a:off x="5631183" y="2937594"/>
              <a:ext cx="1523999" cy="13716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98" name="Oval 57"/>
            <p:cNvSpPr/>
            <p:nvPr/>
          </p:nvSpPr>
          <p:spPr>
            <a:xfrm>
              <a:off x="6774182" y="3089994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99" name="Oval 58"/>
            <p:cNvSpPr/>
            <p:nvPr/>
          </p:nvSpPr>
          <p:spPr>
            <a:xfrm>
              <a:off x="6216970" y="3529732"/>
              <a:ext cx="263525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00" name="Oval 59"/>
            <p:cNvSpPr/>
            <p:nvPr/>
          </p:nvSpPr>
          <p:spPr>
            <a:xfrm>
              <a:off x="5742308" y="3986932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401" name="Oval 60"/>
            <p:cNvSpPr/>
            <p:nvPr/>
          </p:nvSpPr>
          <p:spPr>
            <a:xfrm>
              <a:off x="6269357" y="4001219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296150" y="2936875"/>
            <a:ext cx="1524000" cy="1371600"/>
            <a:chOff x="7296472" y="2937593"/>
            <a:chExt cx="1524000" cy="1371600"/>
          </a:xfrm>
        </p:grpSpPr>
        <p:sp>
          <p:nvSpPr>
            <p:cNvPr id="13382" name="Oval 17"/>
            <p:cNvSpPr/>
            <p:nvPr/>
          </p:nvSpPr>
          <p:spPr>
            <a:xfrm>
              <a:off x="8387083" y="3968596"/>
              <a:ext cx="263525" cy="228600"/>
            </a:xfrm>
            <a:prstGeom prst="ellipse">
              <a:avLst/>
            </a:prstGeom>
            <a:solidFill>
              <a:srgbClr val="10243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83" name="Line 63"/>
            <p:cNvSpPr/>
            <p:nvPr/>
          </p:nvSpPr>
          <p:spPr>
            <a:xfrm>
              <a:off x="7296472" y="3394793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4" name="Line 64"/>
            <p:cNvSpPr/>
            <p:nvPr/>
          </p:nvSpPr>
          <p:spPr>
            <a:xfrm>
              <a:off x="7296472" y="3851993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5" name="Line 65"/>
            <p:cNvSpPr/>
            <p:nvPr/>
          </p:nvSpPr>
          <p:spPr>
            <a:xfrm>
              <a:off x="7753672" y="2937593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6" name="Line 66"/>
            <p:cNvSpPr/>
            <p:nvPr/>
          </p:nvSpPr>
          <p:spPr>
            <a:xfrm>
              <a:off x="8287072" y="2937593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7" name="Rectangle 67"/>
            <p:cNvSpPr/>
            <p:nvPr/>
          </p:nvSpPr>
          <p:spPr>
            <a:xfrm>
              <a:off x="7296472" y="2937593"/>
              <a:ext cx="1524000" cy="13716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88" name="Oval 68"/>
            <p:cNvSpPr/>
            <p:nvPr/>
          </p:nvSpPr>
          <p:spPr>
            <a:xfrm>
              <a:off x="8439472" y="3089993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89" name="Oval 69"/>
            <p:cNvSpPr/>
            <p:nvPr/>
          </p:nvSpPr>
          <p:spPr>
            <a:xfrm>
              <a:off x="7882259" y="3529731"/>
              <a:ext cx="263525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90" name="Oval 70"/>
            <p:cNvSpPr/>
            <p:nvPr/>
          </p:nvSpPr>
          <p:spPr>
            <a:xfrm>
              <a:off x="7407597" y="3986931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91" name="Oval 71"/>
            <p:cNvSpPr/>
            <p:nvPr/>
          </p:nvSpPr>
          <p:spPr>
            <a:xfrm>
              <a:off x="7934647" y="4001218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258888" y="2497138"/>
            <a:ext cx="6815137" cy="439737"/>
            <a:chOff x="1259207" y="2496667"/>
            <a:chExt cx="6815140" cy="439736"/>
          </a:xfrm>
        </p:grpSpPr>
        <p:sp>
          <p:nvSpPr>
            <p:cNvPr id="13377" name="Line 28"/>
            <p:cNvSpPr/>
            <p:nvPr/>
          </p:nvSpPr>
          <p:spPr>
            <a:xfrm flipH="1">
              <a:off x="1259207" y="2496667"/>
              <a:ext cx="2707433" cy="4333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8" name="Line 39"/>
            <p:cNvSpPr/>
            <p:nvPr/>
          </p:nvSpPr>
          <p:spPr>
            <a:xfrm flipH="1">
              <a:off x="2919734" y="2496667"/>
              <a:ext cx="1521570" cy="43814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9" name="Line 50"/>
            <p:cNvSpPr/>
            <p:nvPr/>
          </p:nvSpPr>
          <p:spPr>
            <a:xfrm>
              <a:off x="4709661" y="2496667"/>
              <a:ext cx="0" cy="4397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0" name="Line 61"/>
            <p:cNvSpPr/>
            <p:nvPr/>
          </p:nvSpPr>
          <p:spPr>
            <a:xfrm>
              <a:off x="4974704" y="2496667"/>
              <a:ext cx="1316878" cy="439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81" name="Line 72"/>
            <p:cNvSpPr/>
            <p:nvPr/>
          </p:nvSpPr>
          <p:spPr>
            <a:xfrm>
              <a:off x="5490641" y="2496667"/>
              <a:ext cx="2583706" cy="43457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600200" y="4897438"/>
            <a:ext cx="1555750" cy="1343025"/>
            <a:chOff x="1600521" y="4898085"/>
            <a:chExt cx="1555750" cy="1342005"/>
          </a:xfrm>
        </p:grpSpPr>
        <p:sp>
          <p:nvSpPr>
            <p:cNvPr id="13366" name="Oval 73"/>
            <p:cNvSpPr/>
            <p:nvPr/>
          </p:nvSpPr>
          <p:spPr>
            <a:xfrm>
              <a:off x="1711646" y="5432648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67" name="Line 75"/>
            <p:cNvSpPr/>
            <p:nvPr/>
          </p:nvSpPr>
          <p:spPr>
            <a:xfrm>
              <a:off x="1600521" y="5345420"/>
              <a:ext cx="155575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8" name="Line 76"/>
            <p:cNvSpPr/>
            <p:nvPr/>
          </p:nvSpPr>
          <p:spPr>
            <a:xfrm>
              <a:off x="1600521" y="5792755"/>
              <a:ext cx="155575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9" name="Line 77"/>
            <p:cNvSpPr/>
            <p:nvPr/>
          </p:nvSpPr>
          <p:spPr>
            <a:xfrm>
              <a:off x="2067246" y="4898085"/>
              <a:ext cx="0" cy="134200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0" name="Line 78"/>
            <p:cNvSpPr/>
            <p:nvPr/>
          </p:nvSpPr>
          <p:spPr>
            <a:xfrm>
              <a:off x="2611758" y="4898085"/>
              <a:ext cx="0" cy="134200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71" name="Rectangle 79"/>
            <p:cNvSpPr/>
            <p:nvPr/>
          </p:nvSpPr>
          <p:spPr>
            <a:xfrm>
              <a:off x="1600521" y="4898085"/>
              <a:ext cx="1555750" cy="134200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72" name="Oval 80"/>
            <p:cNvSpPr/>
            <p:nvPr/>
          </p:nvSpPr>
          <p:spPr>
            <a:xfrm>
              <a:off x="2767333" y="5047197"/>
              <a:ext cx="233362" cy="223667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73" name="Oval 81"/>
            <p:cNvSpPr/>
            <p:nvPr/>
          </p:nvSpPr>
          <p:spPr>
            <a:xfrm>
              <a:off x="2222821" y="5477446"/>
              <a:ext cx="269015" cy="223667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74" name="Oval 82"/>
            <p:cNvSpPr/>
            <p:nvPr/>
          </p:nvSpPr>
          <p:spPr>
            <a:xfrm>
              <a:off x="1713961" y="5924781"/>
              <a:ext cx="233362" cy="223667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75" name="Oval 83"/>
            <p:cNvSpPr/>
            <p:nvPr/>
          </p:nvSpPr>
          <p:spPr>
            <a:xfrm>
              <a:off x="2258474" y="5938760"/>
              <a:ext cx="233362" cy="223667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76" name="Oval 84"/>
            <p:cNvSpPr/>
            <p:nvPr/>
          </p:nvSpPr>
          <p:spPr>
            <a:xfrm>
              <a:off x="2222821" y="5031665"/>
              <a:ext cx="269015" cy="223667"/>
            </a:xfrm>
            <a:prstGeom prst="ellipse">
              <a:avLst/>
            </a:prstGeom>
            <a:solidFill>
              <a:srgbClr val="10243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276600" y="4914900"/>
            <a:ext cx="1524000" cy="1371600"/>
            <a:chOff x="3276921" y="4914528"/>
            <a:chExt cx="1524000" cy="1371600"/>
          </a:xfrm>
        </p:grpSpPr>
        <p:sp>
          <p:nvSpPr>
            <p:cNvPr id="13355" name="Oval 86"/>
            <p:cNvSpPr/>
            <p:nvPr/>
          </p:nvSpPr>
          <p:spPr>
            <a:xfrm>
              <a:off x="3388046" y="5013176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56" name="Line 88"/>
            <p:cNvSpPr/>
            <p:nvPr/>
          </p:nvSpPr>
          <p:spPr>
            <a:xfrm>
              <a:off x="3276921" y="5373316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7" name="Line 89"/>
            <p:cNvSpPr/>
            <p:nvPr/>
          </p:nvSpPr>
          <p:spPr>
            <a:xfrm>
              <a:off x="3276921" y="5828928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8" name="Line 90"/>
            <p:cNvSpPr/>
            <p:nvPr/>
          </p:nvSpPr>
          <p:spPr>
            <a:xfrm>
              <a:off x="3734121" y="4914528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9" name="Line 91"/>
            <p:cNvSpPr/>
            <p:nvPr/>
          </p:nvSpPr>
          <p:spPr>
            <a:xfrm>
              <a:off x="4267521" y="4914528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0" name="Rectangle 92"/>
            <p:cNvSpPr/>
            <p:nvPr/>
          </p:nvSpPr>
          <p:spPr>
            <a:xfrm>
              <a:off x="3276921" y="4914528"/>
              <a:ext cx="1524000" cy="13716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61" name="Oval 93"/>
            <p:cNvSpPr/>
            <p:nvPr/>
          </p:nvSpPr>
          <p:spPr>
            <a:xfrm>
              <a:off x="4419921" y="5066928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62" name="Oval 94"/>
            <p:cNvSpPr/>
            <p:nvPr/>
          </p:nvSpPr>
          <p:spPr>
            <a:xfrm>
              <a:off x="3886521" y="5506666"/>
              <a:ext cx="263525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63" name="Oval 95"/>
            <p:cNvSpPr/>
            <p:nvPr/>
          </p:nvSpPr>
          <p:spPr>
            <a:xfrm>
              <a:off x="3388046" y="5963866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64" name="Oval 96"/>
            <p:cNvSpPr/>
            <p:nvPr/>
          </p:nvSpPr>
          <p:spPr>
            <a:xfrm>
              <a:off x="3921446" y="5978153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65" name="Oval 97"/>
            <p:cNvSpPr/>
            <p:nvPr/>
          </p:nvSpPr>
          <p:spPr>
            <a:xfrm>
              <a:off x="3886521" y="5051053"/>
              <a:ext cx="263525" cy="228600"/>
            </a:xfrm>
            <a:prstGeom prst="ellipse">
              <a:avLst/>
            </a:prstGeom>
            <a:solidFill>
              <a:srgbClr val="10243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953000" y="4914900"/>
            <a:ext cx="1524000" cy="1371600"/>
            <a:chOff x="4953323" y="4914528"/>
            <a:chExt cx="1524000" cy="1371600"/>
          </a:xfrm>
        </p:grpSpPr>
        <p:sp>
          <p:nvSpPr>
            <p:cNvPr id="13344" name="Oval 99"/>
            <p:cNvSpPr/>
            <p:nvPr/>
          </p:nvSpPr>
          <p:spPr>
            <a:xfrm>
              <a:off x="6096321" y="5517232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45" name="Line 101"/>
            <p:cNvSpPr/>
            <p:nvPr/>
          </p:nvSpPr>
          <p:spPr>
            <a:xfrm>
              <a:off x="4953323" y="5371728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6" name="Line 102"/>
            <p:cNvSpPr/>
            <p:nvPr/>
          </p:nvSpPr>
          <p:spPr>
            <a:xfrm>
              <a:off x="4953323" y="5828928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7" name="Line 103"/>
            <p:cNvSpPr/>
            <p:nvPr/>
          </p:nvSpPr>
          <p:spPr>
            <a:xfrm>
              <a:off x="5410523" y="4914528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8" name="Line 104"/>
            <p:cNvSpPr/>
            <p:nvPr/>
          </p:nvSpPr>
          <p:spPr>
            <a:xfrm>
              <a:off x="5943923" y="4914528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9" name="Rectangle 105"/>
            <p:cNvSpPr/>
            <p:nvPr/>
          </p:nvSpPr>
          <p:spPr>
            <a:xfrm>
              <a:off x="4953323" y="4914528"/>
              <a:ext cx="1524000" cy="13716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50" name="Oval 106"/>
            <p:cNvSpPr/>
            <p:nvPr/>
          </p:nvSpPr>
          <p:spPr>
            <a:xfrm>
              <a:off x="6096323" y="5066928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51" name="Oval 107"/>
            <p:cNvSpPr/>
            <p:nvPr/>
          </p:nvSpPr>
          <p:spPr>
            <a:xfrm>
              <a:off x="5562923" y="5506666"/>
              <a:ext cx="263525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52" name="Oval 108"/>
            <p:cNvSpPr/>
            <p:nvPr/>
          </p:nvSpPr>
          <p:spPr>
            <a:xfrm>
              <a:off x="5064448" y="5963866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53" name="Oval 109"/>
            <p:cNvSpPr/>
            <p:nvPr/>
          </p:nvSpPr>
          <p:spPr>
            <a:xfrm>
              <a:off x="5597848" y="5978153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54" name="Oval 110"/>
            <p:cNvSpPr/>
            <p:nvPr/>
          </p:nvSpPr>
          <p:spPr>
            <a:xfrm>
              <a:off x="5562923" y="5051053"/>
              <a:ext cx="263525" cy="228600"/>
            </a:xfrm>
            <a:prstGeom prst="ellipse">
              <a:avLst/>
            </a:prstGeom>
            <a:solidFill>
              <a:srgbClr val="10243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629400" y="4914900"/>
            <a:ext cx="1524000" cy="1371600"/>
            <a:chOff x="6629723" y="4914528"/>
            <a:chExt cx="1524000" cy="1371600"/>
          </a:xfrm>
        </p:grpSpPr>
        <p:sp>
          <p:nvSpPr>
            <p:cNvPr id="13333" name="Oval 112"/>
            <p:cNvSpPr/>
            <p:nvPr/>
          </p:nvSpPr>
          <p:spPr>
            <a:xfrm>
              <a:off x="7772721" y="5936704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34" name="Line 114"/>
            <p:cNvSpPr/>
            <p:nvPr/>
          </p:nvSpPr>
          <p:spPr>
            <a:xfrm>
              <a:off x="6629723" y="5371728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5" name="Line 115"/>
            <p:cNvSpPr/>
            <p:nvPr/>
          </p:nvSpPr>
          <p:spPr>
            <a:xfrm>
              <a:off x="6629723" y="5828928"/>
              <a:ext cx="1524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6" name="Line 116"/>
            <p:cNvSpPr/>
            <p:nvPr/>
          </p:nvSpPr>
          <p:spPr>
            <a:xfrm>
              <a:off x="7086923" y="4914528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7" name="Line 117"/>
            <p:cNvSpPr/>
            <p:nvPr/>
          </p:nvSpPr>
          <p:spPr>
            <a:xfrm>
              <a:off x="7620323" y="4914528"/>
              <a:ext cx="0" cy="13716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8" name="Rectangle 118"/>
            <p:cNvSpPr/>
            <p:nvPr/>
          </p:nvSpPr>
          <p:spPr>
            <a:xfrm>
              <a:off x="6629723" y="4914528"/>
              <a:ext cx="1524000" cy="13716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39" name="Oval 119"/>
            <p:cNvSpPr/>
            <p:nvPr/>
          </p:nvSpPr>
          <p:spPr>
            <a:xfrm>
              <a:off x="7772723" y="5066928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40" name="Oval 120"/>
            <p:cNvSpPr/>
            <p:nvPr/>
          </p:nvSpPr>
          <p:spPr>
            <a:xfrm>
              <a:off x="7239323" y="5506666"/>
              <a:ext cx="263525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41" name="Oval 121"/>
            <p:cNvSpPr/>
            <p:nvPr/>
          </p:nvSpPr>
          <p:spPr>
            <a:xfrm>
              <a:off x="6740848" y="5963866"/>
              <a:ext cx="228600" cy="2286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42" name="Oval 122"/>
            <p:cNvSpPr/>
            <p:nvPr/>
          </p:nvSpPr>
          <p:spPr>
            <a:xfrm>
              <a:off x="7274248" y="5978153"/>
              <a:ext cx="228600" cy="228600"/>
            </a:xfrm>
            <a:prstGeom prst="ellipse">
              <a:avLst/>
            </a:prstGeom>
            <a:solidFill>
              <a:srgbClr val="00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  <p:sp>
          <p:nvSpPr>
            <p:cNvPr id="13343" name="Oval 123"/>
            <p:cNvSpPr/>
            <p:nvPr/>
          </p:nvSpPr>
          <p:spPr>
            <a:xfrm>
              <a:off x="7239323" y="5051053"/>
              <a:ext cx="263525" cy="228600"/>
            </a:xfrm>
            <a:prstGeom prst="ellipse">
              <a:avLst/>
            </a:prstGeom>
            <a:solidFill>
              <a:srgbClr val="10243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l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  <a:defRPr sz="2400" kern="1200">
                  <a:solidFill>
                    <a:schemeClr val="tx1"/>
                  </a:solidFill>
                  <a:latin typeface="+mj-lt"/>
                  <a:ea typeface="楷体_GB2312" pitchFamily="1" charset="-122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1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zh-CN" altLang="en-US" sz="2800" dirty="0">
                <a:latin typeface="Times New Roman" panose="02020603050405020304" pitchFamily="18" charset="0"/>
                <a:ea typeface="仿宋_GB2312" panose="02010609030101010101" pitchFamily="49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378075" y="4319588"/>
            <a:ext cx="5089525" cy="595312"/>
            <a:chOff x="2378396" y="4320278"/>
            <a:chExt cx="5089527" cy="594250"/>
          </a:xfrm>
        </p:grpSpPr>
        <p:sp>
          <p:nvSpPr>
            <p:cNvPr id="13329" name="Line 85"/>
            <p:cNvSpPr/>
            <p:nvPr/>
          </p:nvSpPr>
          <p:spPr>
            <a:xfrm flipH="1">
              <a:off x="2378396" y="4320278"/>
              <a:ext cx="1615711" cy="577807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0" name="Line 98"/>
            <p:cNvSpPr/>
            <p:nvPr/>
          </p:nvSpPr>
          <p:spPr>
            <a:xfrm flipH="1">
              <a:off x="3962721" y="4320803"/>
              <a:ext cx="630238" cy="593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1" name="Line 111"/>
            <p:cNvSpPr/>
            <p:nvPr/>
          </p:nvSpPr>
          <p:spPr>
            <a:xfrm>
              <a:off x="4821560" y="4320803"/>
              <a:ext cx="893763" cy="593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32" name="Line 124"/>
            <p:cNvSpPr/>
            <p:nvPr/>
          </p:nvSpPr>
          <p:spPr>
            <a:xfrm>
              <a:off x="5478785" y="4320803"/>
              <a:ext cx="1989138" cy="5937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3949700" y="2925763"/>
            <a:ext cx="1508125" cy="1390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COMMONDATA" val="eyJoZGlkIjoiODU4ZjAxODhiZTU5OTU1NzQyM2VhZjFlMDI5YmZlZmUifQ=="/>
</p:tagLst>
</file>

<file path=ppt/theme/theme1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主题">
      <a:majorFont>
        <a:latin typeface="Times New Roman"/>
        <a:ea typeface="黑体"/>
        <a:cs typeface=""/>
      </a:majorFont>
      <a:minorFont>
        <a:latin typeface="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Office 主题">
      <a:majorFont>
        <a:latin typeface="Times New Roman"/>
        <a:ea typeface="黑体"/>
        <a:cs typeface=""/>
      </a:majorFont>
      <a:minorFont>
        <a:latin typeface="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9373</Words>
  <Application>WPS 演示</Application>
  <PresentationFormat>全屏显示(4:3)</PresentationFormat>
  <Paragraphs>1275</Paragraphs>
  <Slides>69</Slides>
  <Notes>3</Notes>
  <HiddenSlides>8</HiddenSlides>
  <MMClips>0</MMClips>
  <ScaleCrop>false</ScaleCrop>
  <HeadingPairs>
    <vt:vector size="8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16</vt:i4>
      </vt:variant>
      <vt:variant>
        <vt:lpstr>幻灯片标题</vt:lpstr>
      </vt:variant>
      <vt:variant>
        <vt:i4>69</vt:i4>
      </vt:variant>
    </vt:vector>
  </HeadingPairs>
  <TitlesOfParts>
    <vt:vector size="120" baseType="lpstr">
      <vt:lpstr>Arial</vt:lpstr>
      <vt:lpstr>宋体</vt:lpstr>
      <vt:lpstr>Wingdings</vt:lpstr>
      <vt:lpstr>Times New Roman</vt:lpstr>
      <vt:lpstr>黑体</vt:lpstr>
      <vt:lpstr>Calibri</vt:lpstr>
      <vt:lpstr>楷体_GB2312</vt:lpstr>
      <vt:lpstr>新宋体</vt:lpstr>
      <vt:lpstr>Cooper Black</vt:lpstr>
      <vt:lpstr>Cambria Math</vt:lpstr>
      <vt:lpstr>Aharoni</vt:lpstr>
      <vt:lpstr>Segoe Print</vt:lpstr>
      <vt:lpstr>Batang</vt:lpstr>
      <vt:lpstr>Gungsuh</vt:lpstr>
      <vt:lpstr>微软雅黑</vt:lpstr>
      <vt:lpstr>华文中宋</vt:lpstr>
      <vt:lpstr>华文楷体</vt:lpstr>
      <vt:lpstr>仿宋_GB2312</vt:lpstr>
      <vt:lpstr>Arial Unicode MS</vt:lpstr>
      <vt:lpstr>Symbol</vt:lpstr>
      <vt:lpstr>Impact</vt:lpstr>
      <vt:lpstr>Leelawadee</vt:lpstr>
      <vt:lpstr>Pirulen</vt:lpstr>
      <vt:lpstr>Gill Sans</vt:lpstr>
      <vt:lpstr>Gill Sans</vt:lpstr>
      <vt:lpstr>Gill Sans MT</vt:lpstr>
      <vt:lpstr>ヒラギノ角ゴ ProN W3</vt:lpstr>
      <vt:lpstr>华文琥珀</vt:lpstr>
      <vt:lpstr>隶书</vt:lpstr>
      <vt:lpstr>Arial Unicode MS</vt:lpstr>
      <vt:lpstr>Helvetica Neue</vt:lpstr>
      <vt:lpstr>Constantia</vt:lpstr>
      <vt:lpstr>Malgun Gothic</vt:lpstr>
      <vt:lpstr>3_Office 主题</vt:lpstr>
      <vt:lpstr>1_Office 主题</vt:lpstr>
      <vt:lpstr>Paint.Picture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Visio.Drawing.6</vt:lpstr>
      <vt:lpstr>Visio.Drawing.6</vt:lpstr>
      <vt:lpstr>Visio.Drawing.6</vt:lpstr>
      <vt:lpstr>Visio.Drawing.6</vt:lpstr>
      <vt:lpstr>Paint.Picture</vt:lpstr>
      <vt:lpstr>Paint.Picture</vt:lpstr>
      <vt:lpstr>Paint.Picture</vt:lpstr>
      <vt:lpstr>Paint.Picture</vt:lpstr>
      <vt:lpstr>数据结构</vt:lpstr>
      <vt:lpstr>PowerPoint 演示文稿</vt:lpstr>
      <vt:lpstr>PowerPoint 演示文稿</vt:lpstr>
      <vt:lpstr>第一章 绪论</vt:lpstr>
      <vt:lpstr>本章内容</vt:lpstr>
      <vt:lpstr>本章内容</vt:lpstr>
      <vt:lpstr>1.1 数据结构的研究内容</vt:lpstr>
      <vt:lpstr>1.1 数据结构的研究内容</vt:lpstr>
      <vt:lpstr>1.1 数据结构的研究内容</vt:lpstr>
      <vt:lpstr>1.1 数据结构的研究内容</vt:lpstr>
      <vt:lpstr>1.1 数据结构的研究内容</vt:lpstr>
      <vt:lpstr>1.1 数据结构的研究内容</vt:lpstr>
      <vt:lpstr>1.1 数据结构的研究内容</vt:lpstr>
      <vt:lpstr>1.1 数据结构的研究内容</vt:lpstr>
      <vt:lpstr>本章内容</vt:lpstr>
      <vt:lpstr>1.2数据结构的基本概念和术语</vt:lpstr>
      <vt:lpstr>1.2数据结构的基本概念和术语</vt:lpstr>
      <vt:lpstr>1.2数据结构的基本概念和术语</vt:lpstr>
      <vt:lpstr>1.2数据结构的基本概念和术语</vt:lpstr>
      <vt:lpstr>1.2数据结构的基本概念和术语</vt:lpstr>
      <vt:lpstr>1.2数据结构的基本概念和术语</vt:lpstr>
      <vt:lpstr>1.2数据结构的基本概念和术语</vt:lpstr>
      <vt:lpstr>1.2数据结构的基本概念和术语</vt:lpstr>
      <vt:lpstr>1.2数据结构的基本概念和术语</vt:lpstr>
      <vt:lpstr>1.2数据结构的基本概念和术语</vt:lpstr>
      <vt:lpstr>1.2数据结构的基本概念和术语</vt:lpstr>
      <vt:lpstr>1.2数据结构的基本概念和术语</vt:lpstr>
      <vt:lpstr>1.2数据结构的基本概念和术语</vt:lpstr>
      <vt:lpstr>本章内容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1.3 抽象数据类型的表示和实现</vt:lpstr>
      <vt:lpstr>本章内容</vt:lpstr>
      <vt:lpstr>1.4算法的描述和算法分析</vt:lpstr>
      <vt:lpstr>1.4算法的描述和算法分析</vt:lpstr>
      <vt:lpstr>1.4算法的描述和算法分析</vt:lpstr>
      <vt:lpstr>1.4算法的描述和算法分析</vt:lpstr>
      <vt:lpstr>1.4算法的描述和算法分析</vt:lpstr>
      <vt:lpstr>1.4算法的描述和算法分析</vt:lpstr>
      <vt:lpstr>1.4算法的描述和算法分析</vt:lpstr>
      <vt:lpstr>1.4算法的描述和算法分析</vt:lpstr>
      <vt:lpstr>1.4算法的描述和算法分析</vt:lpstr>
      <vt:lpstr>1.4算法的描述和算法分析</vt:lpstr>
      <vt:lpstr>1.4算法的描述和算法分析</vt:lpstr>
      <vt:lpstr>1.4算法的描述和算法分析</vt:lpstr>
      <vt:lpstr>1.4算法的描述和算法分析</vt:lpstr>
      <vt:lpstr>1.4算法的描述和算法分析</vt:lpstr>
      <vt:lpstr>小结</vt:lpstr>
      <vt:lpstr>小结</vt:lpstr>
      <vt:lpstr>补充</vt:lpstr>
      <vt:lpstr>补充</vt:lpstr>
      <vt:lpstr>补充</vt:lpstr>
      <vt:lpstr>补充</vt:lpstr>
      <vt:lpstr>补充</vt:lpstr>
      <vt:lpstr>ACM-答题讲解</vt:lpstr>
      <vt:lpstr>ACM-答题讲解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zz</cp:lastModifiedBy>
  <cp:revision>433</cp:revision>
  <dcterms:created xsi:type="dcterms:W3CDTF">2014-08-19T12:36:00Z</dcterms:created>
  <dcterms:modified xsi:type="dcterms:W3CDTF">2023-09-06T02:31:11Z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6F5BC05A11184722AA33A42412F17FFF_12</vt:lpwstr>
  </property>
</Properties>
</file>